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  <p:sldMasterId id="2147483671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5143500" type="screen16x9"/>
  <p:notesSz cx="6858000" cy="9144000"/>
  <p:embeddedFontLst>
    <p:embeddedFont>
      <p:font typeface="Acme" panose="02000706050000020004" pitchFamily="2" charset="0"/>
      <p:regular r:id="rId26"/>
    </p:embeddedFont>
    <p:embeddedFont>
      <p:font typeface="Love Ya Like A Sister" panose="02000000000000000000" pitchFamily="2" charset="0"/>
      <p:regular r:id="rId27"/>
    </p:embeddedFont>
    <p:embeddedFont>
      <p:font typeface="Montserrat" pitchFamily="2" charset="77"/>
      <p:regular r:id="rId28"/>
      <p:bold r:id="rId29"/>
      <p:italic r:id="rId30"/>
      <p:boldItalic r:id="rId31"/>
    </p:embeddedFont>
    <p:embeddedFont>
      <p:font typeface="Oswald" pitchFamily="2" charset="77"/>
      <p:regular r:id="rId32"/>
      <p:bold r:id="rId33"/>
    </p:embeddedFont>
    <p:embeddedFont>
      <p:font typeface="Playfair Display" pitchFamily="2" charset="77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2"/>
    <p:restoredTop sz="94674"/>
  </p:normalViewPr>
  <p:slideViewPr>
    <p:cSldViewPr snapToGrid="0" snapToObjects="1">
      <p:cViewPr varScale="1">
        <p:scale>
          <a:sx n="162" d="100"/>
          <a:sy n="162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afd4d8e4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afd4d8e4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8b7e3d16a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8b7e3d16a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8b7e3d16a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8b7e3d16a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8b7e3d16a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8b7e3d16a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8b7e3d16a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8b7e3d16a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afd4d8e4e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afd4d8e4e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8b7e3d16a_2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8b7e3d16a_2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8b7e3d16a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8b7e3d16a_2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8b7e3d16a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8b7e3d16a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fd4d8e4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afd4d8e4e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8b7e3d16a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8b7e3d16a_2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b7e3d16a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b7e3d16a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afd4d8e4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afd4d8e4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afd4d8e4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afd4d8e4e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8b7e3d16a_2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8b7e3d16a_2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afd4d8e4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afd4d8e4e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b7e3d16a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b7e3d16a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afd4d8e4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afd4d8e4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8b7e3d16a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8b7e3d16a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8b7e3d16a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8b7e3d16a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8b7e3d16a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8b7e3d16a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8b7e3d16a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8b7e3d16a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" name="Google Shape;8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dX_CR8-8P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ctrTitle"/>
          </p:nvPr>
        </p:nvSpPr>
        <p:spPr>
          <a:xfrm>
            <a:off x="311700" y="372625"/>
            <a:ext cx="8520600" cy="4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800" b="0">
                <a:latin typeface="Comic Sans MS"/>
                <a:ea typeface="Comic Sans MS"/>
                <a:cs typeface="Comic Sans MS"/>
                <a:sym typeface="Comic Sans MS"/>
              </a:rPr>
              <a:t>Making connections in literature</a:t>
            </a:r>
            <a:endParaRPr sz="3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 b="0">
                <a:latin typeface="Comic Sans MS"/>
                <a:ea typeface="Comic Sans MS"/>
                <a:cs typeface="Comic Sans MS"/>
                <a:sym typeface="Comic Sans MS"/>
              </a:rPr>
              <a:t>What does this remind me of?</a:t>
            </a:r>
            <a:endParaRPr sz="36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 txBox="1">
            <a:spLocks noGrp="1"/>
          </p:cNvSpPr>
          <p:nvPr>
            <p:ph type="ctrTitle"/>
          </p:nvPr>
        </p:nvSpPr>
        <p:spPr>
          <a:xfrm>
            <a:off x="311700" y="372625"/>
            <a:ext cx="8520600" cy="4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0">
                <a:latin typeface="Comic Sans MS"/>
                <a:ea typeface="Comic Sans MS"/>
                <a:cs typeface="Comic Sans MS"/>
                <a:sym typeface="Comic Sans MS"/>
              </a:rPr>
              <a:t>Making connections</a:t>
            </a: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When reading, you can make connections                                                             between the book and your life.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Connections include: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 </a:t>
            </a:r>
            <a:r>
              <a:rPr lang="en" sz="1800" b="0" u="sng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event</a:t>
            </a:r>
            <a:r>
              <a:rPr lang="en" sz="1800" b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the book like one in your life</a:t>
            </a:r>
            <a:endParaRPr sz="1800" b="0">
              <a:solidFill>
                <a:srgbClr val="99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" sz="1800" b="0" u="sng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conflict</a:t>
            </a:r>
            <a:r>
              <a:rPr lang="en" sz="1800" b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the book like one you have had</a:t>
            </a:r>
            <a:endParaRPr sz="1800" b="0">
              <a:solidFill>
                <a:srgbClr val="99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 </a:t>
            </a:r>
            <a:r>
              <a:rPr lang="en" sz="1800" b="0" u="sng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emotion</a:t>
            </a:r>
            <a:r>
              <a:rPr lang="en" sz="1800" b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the book that you have experienced,                                                            </a:t>
            </a:r>
            <a:endParaRPr sz="1800" b="0">
              <a:solidFill>
                <a:srgbClr val="99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" sz="1800" b="0" u="sng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character</a:t>
            </a:r>
            <a:r>
              <a:rPr lang="en" sz="1800" b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the book is like someone you know</a:t>
            </a:r>
            <a:endParaRPr sz="1800" b="0">
              <a:solidFill>
                <a:srgbClr val="99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1" name="Google Shape;1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575" y="107125"/>
            <a:ext cx="3184426" cy="45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 txBox="1">
            <a:spLocks noGrp="1"/>
          </p:cNvSpPr>
          <p:nvPr>
            <p:ph type="title"/>
          </p:nvPr>
        </p:nvSpPr>
        <p:spPr>
          <a:xfrm>
            <a:off x="311700" y="27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Text-to-self example with </a:t>
            </a:r>
            <a:r>
              <a:rPr lang="en" i="1"/>
              <a:t>Thief and the Beanstalk</a:t>
            </a:r>
            <a:endParaRPr i="1"/>
          </a:p>
        </p:txBody>
      </p:sp>
      <p:sp>
        <p:nvSpPr>
          <p:cNvPr id="167" name="Google Shape;167;p35"/>
          <p:cNvSpPr txBox="1">
            <a:spLocks noGrp="1"/>
          </p:cNvSpPr>
          <p:nvPr>
            <p:ph type="body" idx="1"/>
          </p:nvPr>
        </p:nvSpPr>
        <p:spPr>
          <a:xfrm>
            <a:off x="311700" y="10852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Ex</a:t>
            </a:r>
            <a:r>
              <a:rPr lang="en" sz="1800">
                <a:solidFill>
                  <a:schemeClr val="dk1"/>
                </a:solidFill>
              </a:rPr>
              <a:t>ample from text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Jack is very sad and full of guilt </a:t>
            </a:r>
            <a:r>
              <a:rPr lang="en" sz="1800">
                <a:solidFill>
                  <a:schemeClr val="dk1"/>
                </a:solidFill>
              </a:rPr>
              <a:t>for actions he has taken in the past.  He </a:t>
            </a:r>
            <a:r>
              <a:rPr lang="en" sz="1800">
                <a:solidFill>
                  <a:srgbClr val="FF0000"/>
                </a:solidFill>
              </a:rPr>
              <a:t>regrets</a:t>
            </a:r>
            <a:r>
              <a:rPr lang="en" sz="1800">
                <a:solidFill>
                  <a:schemeClr val="dk1"/>
                </a:solidFill>
              </a:rPr>
              <a:t> leaving Gullinda behind and thinks he may have caused her death.  His </a:t>
            </a:r>
            <a:r>
              <a:rPr lang="en" sz="1800">
                <a:solidFill>
                  <a:srgbClr val="FF0000"/>
                </a:solidFill>
              </a:rPr>
              <a:t>remorse</a:t>
            </a:r>
            <a:r>
              <a:rPr lang="en" sz="1800">
                <a:solidFill>
                  <a:schemeClr val="dk1"/>
                </a:solidFill>
              </a:rPr>
              <a:t> is a weight that he carries around every day of his life.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body" idx="2"/>
          </p:nvPr>
        </p:nvSpPr>
        <p:spPr>
          <a:xfrm>
            <a:off x="4706475" y="984375"/>
            <a:ext cx="425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Connection to </a:t>
            </a:r>
            <a:r>
              <a:rPr lang="en" sz="1800">
                <a:solidFill>
                  <a:srgbClr val="9900FF"/>
                </a:solidFill>
              </a:rPr>
              <a:t>my own life</a:t>
            </a:r>
            <a:r>
              <a:rPr lang="en" sz="1800">
                <a:solidFill>
                  <a:schemeClr val="dk1"/>
                </a:solidFill>
              </a:rPr>
              <a:t> - show how they are alike.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When I got in a fight with my friend, I said some mean things about her that weren't true.  </a:t>
            </a:r>
            <a:r>
              <a:rPr lang="en" sz="1800">
                <a:solidFill>
                  <a:srgbClr val="9900FF"/>
                </a:solidFill>
              </a:rPr>
              <a:t>Like Jack, I felt horrible</a:t>
            </a:r>
            <a:r>
              <a:rPr lang="en" sz="1800">
                <a:solidFill>
                  <a:schemeClr val="dk1"/>
                </a:solidFill>
              </a:rPr>
              <a:t> because I knew that I had hurt her and damaged our friendship.  To this day I still feel </a:t>
            </a:r>
            <a:r>
              <a:rPr lang="en" sz="1800">
                <a:solidFill>
                  <a:srgbClr val="FF0000"/>
                </a:solidFill>
              </a:rPr>
              <a:t>guilty</a:t>
            </a:r>
            <a:r>
              <a:rPr lang="en" sz="1800">
                <a:solidFill>
                  <a:schemeClr val="dk1"/>
                </a:solidFill>
              </a:rPr>
              <a:t>, and I wish I could take back my words and </a:t>
            </a:r>
            <a:r>
              <a:rPr lang="en" sz="1800">
                <a:solidFill>
                  <a:srgbClr val="FF0000"/>
                </a:solidFill>
              </a:rPr>
              <a:t>make better choices.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 txBox="1">
            <a:spLocks noGrp="1"/>
          </p:cNvSpPr>
          <p:nvPr>
            <p:ph type="title"/>
          </p:nvPr>
        </p:nvSpPr>
        <p:spPr>
          <a:xfrm>
            <a:off x="311700" y="27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Text-to-self example with </a:t>
            </a:r>
            <a:r>
              <a:rPr lang="en" i="1"/>
              <a:t>Seventh-Grade Weirdo</a:t>
            </a:r>
            <a:endParaRPr i="1"/>
          </a:p>
        </p:txBody>
      </p:sp>
      <p:sp>
        <p:nvSpPr>
          <p:cNvPr id="174" name="Google Shape;174;p36"/>
          <p:cNvSpPr txBox="1">
            <a:spLocks noGrp="1"/>
          </p:cNvSpPr>
          <p:nvPr>
            <p:ph type="body" idx="1"/>
          </p:nvPr>
        </p:nvSpPr>
        <p:spPr>
          <a:xfrm>
            <a:off x="311700" y="10852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Example from text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Rob is really </a:t>
            </a:r>
            <a:r>
              <a:rPr lang="en" sz="1800">
                <a:solidFill>
                  <a:srgbClr val="FF0000"/>
                </a:solidFill>
              </a:rPr>
              <a:t>mean</a:t>
            </a:r>
            <a:r>
              <a:rPr lang="en" sz="1800">
                <a:solidFill>
                  <a:schemeClr val="dk1"/>
                </a:solidFill>
              </a:rPr>
              <a:t> to his little sister and says some very </a:t>
            </a:r>
            <a:r>
              <a:rPr lang="en" sz="1800">
                <a:solidFill>
                  <a:srgbClr val="FF0000"/>
                </a:solidFill>
              </a:rPr>
              <a:t>hurtful</a:t>
            </a:r>
            <a:r>
              <a:rPr lang="en" sz="1800">
                <a:solidFill>
                  <a:schemeClr val="dk1"/>
                </a:solidFill>
              </a:rPr>
              <a:t> things to her.  He blames her for his problems and she </a:t>
            </a:r>
            <a:r>
              <a:rPr lang="en" sz="1800">
                <a:solidFill>
                  <a:srgbClr val="FF0000"/>
                </a:solidFill>
              </a:rPr>
              <a:t>embarasses</a:t>
            </a:r>
            <a:r>
              <a:rPr lang="en" sz="1800">
                <a:solidFill>
                  <a:schemeClr val="dk1"/>
                </a:solidFill>
              </a:rPr>
              <a:t> him. He is </a:t>
            </a:r>
            <a:r>
              <a:rPr lang="en" sz="1800">
                <a:solidFill>
                  <a:srgbClr val="FF0000"/>
                </a:solidFill>
              </a:rPr>
              <a:t>selfish</a:t>
            </a:r>
            <a:r>
              <a:rPr lang="en" sz="1800">
                <a:solidFill>
                  <a:schemeClr val="dk1"/>
                </a:solidFill>
              </a:rPr>
              <a:t> and thinks of himself and not of Winnie or her feelings.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5" name="Google Shape;175;p36"/>
          <p:cNvSpPr txBox="1">
            <a:spLocks noGrp="1"/>
          </p:cNvSpPr>
          <p:nvPr>
            <p:ph type="body" idx="2"/>
          </p:nvPr>
        </p:nvSpPr>
        <p:spPr>
          <a:xfrm>
            <a:off x="4706475" y="984375"/>
            <a:ext cx="425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Connection to myself - show how they are alike.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I can be very </a:t>
            </a:r>
            <a:r>
              <a:rPr lang="en" sz="1800">
                <a:solidFill>
                  <a:srgbClr val="FF0000"/>
                </a:solidFill>
              </a:rPr>
              <a:t>mean</a:t>
            </a:r>
            <a:r>
              <a:rPr lang="en" sz="1800">
                <a:solidFill>
                  <a:srgbClr val="000000"/>
                </a:solidFill>
              </a:rPr>
              <a:t> to my little brother.  He </a:t>
            </a:r>
            <a:r>
              <a:rPr lang="en" sz="1800">
                <a:solidFill>
                  <a:srgbClr val="FF0000"/>
                </a:solidFill>
              </a:rPr>
              <a:t>embarasses</a:t>
            </a:r>
            <a:r>
              <a:rPr lang="en" sz="1800">
                <a:solidFill>
                  <a:srgbClr val="000000"/>
                </a:solidFill>
              </a:rPr>
              <a:t> me and when he does, </a:t>
            </a:r>
            <a:r>
              <a:rPr lang="en" sz="1800">
                <a:solidFill>
                  <a:srgbClr val="9900FF"/>
                </a:solidFill>
              </a:rPr>
              <a:t>I say hurtful things to him like Rob does to Winnie.</a:t>
            </a:r>
            <a:r>
              <a:rPr lang="en" sz="1800">
                <a:solidFill>
                  <a:srgbClr val="000000"/>
                </a:solidFill>
              </a:rPr>
              <a:t>  I know that I am being </a:t>
            </a:r>
            <a:r>
              <a:rPr lang="en" sz="1800">
                <a:solidFill>
                  <a:srgbClr val="FF0000"/>
                </a:solidFill>
              </a:rPr>
              <a:t>selfish</a:t>
            </a:r>
            <a:r>
              <a:rPr lang="en" sz="1800">
                <a:solidFill>
                  <a:srgbClr val="000000"/>
                </a:solidFill>
              </a:rPr>
              <a:t> and petty when I do this.  I can learn from Rob’s mistakes and love my little brother just the way he is.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ve Ya Like A Sister"/>
                <a:ea typeface="Love Ya Like A Sister"/>
                <a:cs typeface="Love Ya Like A Sister"/>
                <a:sym typeface="Love Ya Like A Sister"/>
              </a:rPr>
              <a:t>Text to World</a:t>
            </a:r>
            <a:endParaRPr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81" name="Google Shape;18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This reminds me of...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A historical event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Science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BIG issues/current events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People in general!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These connections help me to better understand…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The theme and author’s purpose of the text.</a:t>
            </a:r>
            <a:endParaRPr sz="18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82" name="Google Shape;1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898775"/>
            <a:ext cx="4527600" cy="348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8"/>
          <p:cNvSpPr txBox="1">
            <a:spLocks noGrp="1"/>
          </p:cNvSpPr>
          <p:nvPr>
            <p:ph type="ctrTitle"/>
          </p:nvPr>
        </p:nvSpPr>
        <p:spPr>
          <a:xfrm>
            <a:off x="311700" y="372625"/>
            <a:ext cx="8520600" cy="4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0">
                <a:latin typeface="Comic Sans MS"/>
                <a:ea typeface="Comic Sans MS"/>
                <a:cs typeface="Comic Sans MS"/>
                <a:sym typeface="Comic Sans MS"/>
              </a:rPr>
              <a:t>Making connections</a:t>
            </a: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When reading, you can make connections                                                             between the book and your life.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Connections include: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Real life situations</a:t>
            </a:r>
            <a:endParaRPr sz="18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Current events/people</a:t>
            </a:r>
            <a:endParaRPr sz="18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Historical events/people</a:t>
            </a:r>
            <a:endParaRPr sz="18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8" name="Google Shape;18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6425" y="128375"/>
            <a:ext cx="3097225" cy="477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"/>
          <p:cNvSpPr txBox="1">
            <a:spLocks noGrp="1"/>
          </p:cNvSpPr>
          <p:nvPr>
            <p:ph type="title"/>
          </p:nvPr>
        </p:nvSpPr>
        <p:spPr>
          <a:xfrm>
            <a:off x="311700" y="27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Text-to-world example with </a:t>
            </a:r>
            <a:r>
              <a:rPr lang="en" i="1"/>
              <a:t>Thief and the Beanstalk</a:t>
            </a:r>
            <a:endParaRPr i="1"/>
          </a:p>
        </p:txBody>
      </p:sp>
      <p:sp>
        <p:nvSpPr>
          <p:cNvPr id="194" name="Google Shape;194;p39"/>
          <p:cNvSpPr txBox="1">
            <a:spLocks noGrp="1"/>
          </p:cNvSpPr>
          <p:nvPr>
            <p:ph type="body" idx="1"/>
          </p:nvPr>
        </p:nvSpPr>
        <p:spPr>
          <a:xfrm>
            <a:off x="311700" y="10852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Ex</a:t>
            </a:r>
            <a:r>
              <a:rPr lang="en" sz="1800">
                <a:solidFill>
                  <a:schemeClr val="dk1"/>
                </a:solidFill>
              </a:rPr>
              <a:t>ample from text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In the novel, one of the many themes is that </a:t>
            </a:r>
            <a:r>
              <a:rPr lang="en" sz="1800">
                <a:solidFill>
                  <a:srgbClr val="FF0000"/>
                </a:solidFill>
              </a:rPr>
              <a:t>goodness will be rewarded.</a:t>
            </a:r>
            <a:r>
              <a:rPr lang="en" sz="1800">
                <a:solidFill>
                  <a:schemeClr val="dk1"/>
                </a:solidFill>
              </a:rPr>
              <a:t>  Nick chooses to become an honest, caring boy rather than a sneaky, dishonest thief.  Because of this choice, he is rewarded at the end of the story with a new family who love and care for him.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5" name="Google Shape;195;p39"/>
          <p:cNvSpPr txBox="1">
            <a:spLocks noGrp="1"/>
          </p:cNvSpPr>
          <p:nvPr>
            <p:ph type="body" idx="2"/>
          </p:nvPr>
        </p:nvSpPr>
        <p:spPr>
          <a:xfrm>
            <a:off x="4706475" y="984375"/>
            <a:ext cx="425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Connection to the world - show how they are alike.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1600">
                <a:solidFill>
                  <a:schemeClr val="dk1"/>
                </a:solidFill>
              </a:rPr>
              <a:t>Last year in France Mamoudou Gassama, a 22 year-old immigrant, climbed 4 stories to rescue a child hanging from a balcony.  In addition to saving the child’s life, he was rewarded with French citizenship, and he was offered a job with the French fire department. </a:t>
            </a:r>
            <a:r>
              <a:rPr lang="en" sz="1600">
                <a:solidFill>
                  <a:schemeClr val="accent5"/>
                </a:solidFill>
              </a:rPr>
              <a:t>Like Nick,</a:t>
            </a:r>
            <a:r>
              <a:rPr lang="en" sz="1600">
                <a:solidFill>
                  <a:schemeClr val="dk1"/>
                </a:solidFill>
              </a:rPr>
              <a:t> </a:t>
            </a:r>
            <a:r>
              <a:rPr lang="en" sz="1600">
                <a:solidFill>
                  <a:srgbClr val="FF0000"/>
                </a:solidFill>
              </a:rPr>
              <a:t>his goodness was rewarded </a:t>
            </a:r>
            <a:r>
              <a:rPr lang="en" sz="1600">
                <a:solidFill>
                  <a:schemeClr val="dk1"/>
                </a:solidFill>
              </a:rPr>
              <a:t>with a new home and a rewarding career.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 txBox="1">
            <a:spLocks noGrp="1"/>
          </p:cNvSpPr>
          <p:nvPr>
            <p:ph type="title"/>
          </p:nvPr>
        </p:nvSpPr>
        <p:spPr>
          <a:xfrm>
            <a:off x="311700" y="27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Text-to-world example with </a:t>
            </a:r>
            <a:r>
              <a:rPr lang="en" i="1"/>
              <a:t>Seventh-Grade Weirdo</a:t>
            </a:r>
            <a:endParaRPr i="1"/>
          </a:p>
        </p:txBody>
      </p:sp>
      <p:sp>
        <p:nvSpPr>
          <p:cNvPr id="201" name="Google Shape;201;p40"/>
          <p:cNvSpPr txBox="1">
            <a:spLocks noGrp="1"/>
          </p:cNvSpPr>
          <p:nvPr>
            <p:ph type="body" idx="1"/>
          </p:nvPr>
        </p:nvSpPr>
        <p:spPr>
          <a:xfrm>
            <a:off x="311700" y="10852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Example from text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     In the novel, Rob discovers that having no personal freedom leads to becoming </a:t>
            </a:r>
            <a:r>
              <a:rPr lang="en" sz="1800">
                <a:solidFill>
                  <a:srgbClr val="FF0000"/>
                </a:solidFill>
              </a:rPr>
              <a:t>trapped and restricted</a:t>
            </a:r>
            <a:r>
              <a:rPr lang="en" sz="1800">
                <a:solidFill>
                  <a:schemeClr val="dk1"/>
                </a:solidFill>
              </a:rPr>
              <a:t> like the people of the Revolutionary War who were </a:t>
            </a:r>
            <a:r>
              <a:rPr lang="en" sz="1800">
                <a:solidFill>
                  <a:srgbClr val="FF0000"/>
                </a:solidFill>
              </a:rPr>
              <a:t>treated unfairly</a:t>
            </a:r>
            <a:r>
              <a:rPr lang="en" sz="1800">
                <a:solidFill>
                  <a:schemeClr val="dk1"/>
                </a:solidFill>
              </a:rPr>
              <a:t> by England. And like the American colonists, you have to </a:t>
            </a:r>
            <a:r>
              <a:rPr lang="en" sz="1800">
                <a:solidFill>
                  <a:srgbClr val="FF0000"/>
                </a:solidFill>
              </a:rPr>
              <a:t>stand up</a:t>
            </a:r>
            <a:r>
              <a:rPr lang="en" sz="1800">
                <a:solidFill>
                  <a:schemeClr val="dk1"/>
                </a:solidFill>
              </a:rPr>
              <a:t> for yourself as Rob stood up to The Shark.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2" name="Google Shape;202;p40"/>
          <p:cNvSpPr txBox="1">
            <a:spLocks noGrp="1"/>
          </p:cNvSpPr>
          <p:nvPr>
            <p:ph type="body" idx="2"/>
          </p:nvPr>
        </p:nvSpPr>
        <p:spPr>
          <a:xfrm>
            <a:off x="4706475" y="984375"/>
            <a:ext cx="425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Connection to the world - show how they are alike.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This reminds me of the Civil Rights Movement in America in the 1960’s.  African Americans were </a:t>
            </a:r>
            <a:r>
              <a:rPr lang="en" sz="1800">
                <a:solidFill>
                  <a:srgbClr val="FF0000"/>
                </a:solidFill>
              </a:rPr>
              <a:t>treated so unjustly</a:t>
            </a:r>
            <a:r>
              <a:rPr lang="en" sz="1800">
                <a:solidFill>
                  <a:schemeClr val="dk1"/>
                </a:solidFill>
              </a:rPr>
              <a:t> that they were </a:t>
            </a:r>
            <a:r>
              <a:rPr lang="en" sz="1800">
                <a:solidFill>
                  <a:srgbClr val="FF0000"/>
                </a:solidFill>
              </a:rPr>
              <a:t>limited in their opportunities.</a:t>
            </a:r>
            <a:r>
              <a:rPr lang="en" sz="1800">
                <a:solidFill>
                  <a:schemeClr val="dk1"/>
                </a:solidFill>
              </a:rPr>
              <a:t>  </a:t>
            </a:r>
            <a:r>
              <a:rPr lang="en" sz="1800">
                <a:solidFill>
                  <a:schemeClr val="accent5"/>
                </a:solidFill>
              </a:rPr>
              <a:t>But like Rob and the colonists</a:t>
            </a:r>
            <a:r>
              <a:rPr lang="en" sz="1800">
                <a:solidFill>
                  <a:schemeClr val="dk1"/>
                </a:solidFill>
              </a:rPr>
              <a:t>, they found the courage to </a:t>
            </a:r>
            <a:r>
              <a:rPr lang="en" sz="1800">
                <a:solidFill>
                  <a:srgbClr val="FF0000"/>
                </a:solidFill>
              </a:rPr>
              <a:t>stand up </a:t>
            </a:r>
            <a:r>
              <a:rPr lang="en" sz="1800">
                <a:solidFill>
                  <a:schemeClr val="dk1"/>
                </a:solidFill>
              </a:rPr>
              <a:t>against unfair laws and treatment.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>
            <a:spLocks noGrp="1"/>
          </p:cNvSpPr>
          <p:nvPr>
            <p:ph type="title"/>
          </p:nvPr>
        </p:nvSpPr>
        <p:spPr>
          <a:xfrm>
            <a:off x="265500" y="333025"/>
            <a:ext cx="4045200" cy="9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ve Ya Like A Sister"/>
                <a:ea typeface="Love Ya Like A Sister"/>
                <a:cs typeface="Love Ya Like A Sister"/>
                <a:sym typeface="Love Ya Like A Sister"/>
              </a:rPr>
              <a:t>FLAT </a:t>
            </a:r>
            <a:r>
              <a:rPr lang="en" sz="3600">
                <a:latin typeface="Love Ya Like A Sister"/>
                <a:ea typeface="Love Ya Like A Sister"/>
                <a:cs typeface="Love Ya Like A Sister"/>
                <a:sym typeface="Love Ya Like A Sister"/>
              </a:rPr>
              <a:t>connections</a:t>
            </a:r>
            <a:endParaRPr sz="36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08" name="Google Shape;208;p41"/>
          <p:cNvSpPr txBox="1">
            <a:spLocks noGrp="1"/>
          </p:cNvSpPr>
          <p:nvPr>
            <p:ph type="subTitle" idx="1"/>
          </p:nvPr>
        </p:nvSpPr>
        <p:spPr>
          <a:xfrm>
            <a:off x="265500" y="1492475"/>
            <a:ext cx="4045200" cy="34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They’re nice, but don’t really help our “thinking.”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Flat connections are like telling stories...we enjoy hearing them but we don’t learn anything from them.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09" name="Google Shape;209;p41"/>
          <p:cNvSpPr txBox="1">
            <a:spLocks noGrp="1"/>
          </p:cNvSpPr>
          <p:nvPr>
            <p:ph type="title"/>
          </p:nvPr>
        </p:nvSpPr>
        <p:spPr>
          <a:xfrm>
            <a:off x="4821325" y="259075"/>
            <a:ext cx="4232100" cy="9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ve Ya Like A Sister"/>
                <a:ea typeface="Love Ya Like A Sister"/>
                <a:cs typeface="Love Ya Like A Sister"/>
                <a:sym typeface="Love Ya Like A Sister"/>
              </a:rPr>
              <a:t>DEEP </a:t>
            </a:r>
            <a:r>
              <a:rPr lang="en" sz="3600">
                <a:latin typeface="Love Ya Like A Sister"/>
                <a:ea typeface="Love Ya Like A Sister"/>
                <a:cs typeface="Love Ya Like A Sister"/>
                <a:sym typeface="Love Ya Like A Sister"/>
              </a:rPr>
              <a:t>connections</a:t>
            </a:r>
            <a:endParaRPr sz="36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10" name="Google Shape;210;p41"/>
          <p:cNvSpPr txBox="1">
            <a:spLocks noGrp="1"/>
          </p:cNvSpPr>
          <p:nvPr>
            <p:ph type="subTitle" idx="1"/>
          </p:nvPr>
        </p:nvSpPr>
        <p:spPr>
          <a:xfrm>
            <a:off x="4821325" y="1418525"/>
            <a:ext cx="4045200" cy="34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They help us to understand on a deeper level.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We use deep connections to understand: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61950" algn="ctr" rtl="0">
              <a:spcBef>
                <a:spcPts val="0"/>
              </a:spcBef>
              <a:spcAft>
                <a:spcPts val="0"/>
              </a:spcAft>
              <a:buSzPts val="2100"/>
              <a:buFont typeface="Acme"/>
              <a:buChar char="-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How a character feels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61950" algn="ctr" rtl="0">
              <a:spcBef>
                <a:spcPts val="0"/>
              </a:spcBef>
              <a:spcAft>
                <a:spcPts val="0"/>
              </a:spcAft>
              <a:buSzPts val="2100"/>
              <a:buFont typeface="Acme"/>
              <a:buChar char="-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Why something happened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61950" algn="ctr" rtl="0">
              <a:spcBef>
                <a:spcPts val="0"/>
              </a:spcBef>
              <a:spcAft>
                <a:spcPts val="0"/>
              </a:spcAft>
              <a:buSzPts val="2100"/>
              <a:buFont typeface="Acme"/>
              <a:buChar char="-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How things fit together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61950" algn="ctr" rtl="0">
              <a:spcBef>
                <a:spcPts val="0"/>
              </a:spcBef>
              <a:spcAft>
                <a:spcPts val="0"/>
              </a:spcAft>
              <a:buSzPts val="2100"/>
              <a:buFont typeface="Acme"/>
              <a:buChar char="-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What we think we will happen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2"/>
          <p:cNvSpPr txBox="1">
            <a:spLocks noGrp="1"/>
          </p:cNvSpPr>
          <p:nvPr>
            <p:ph type="ctrTitle"/>
          </p:nvPr>
        </p:nvSpPr>
        <p:spPr>
          <a:xfrm>
            <a:off x="311700" y="372625"/>
            <a:ext cx="8520600" cy="4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0">
                <a:latin typeface="Comic Sans MS"/>
                <a:ea typeface="Comic Sans MS"/>
                <a:cs typeface="Comic Sans MS"/>
                <a:sym typeface="Comic Sans MS"/>
              </a:rPr>
              <a:t>Making connections</a:t>
            </a: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When making connections, think deeply. 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Avoid shallow, surface connections.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6" name="Google Shape;21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3325" y="187050"/>
            <a:ext cx="3907950" cy="467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3672" y="1919874"/>
            <a:ext cx="2468477" cy="3290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3"/>
          <p:cNvSpPr txBox="1">
            <a:spLocks noGrp="1"/>
          </p:cNvSpPr>
          <p:nvPr>
            <p:ph type="ctrTitle"/>
          </p:nvPr>
        </p:nvSpPr>
        <p:spPr>
          <a:xfrm>
            <a:off x="168100" y="372625"/>
            <a:ext cx="8664300" cy="45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0">
                <a:latin typeface="Comic Sans MS"/>
                <a:ea typeface="Comic Sans MS"/>
                <a:cs typeface="Comic Sans MS"/>
                <a:sym typeface="Comic Sans MS"/>
              </a:rPr>
              <a:t>Making connections</a:t>
            </a: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When making connections, think DEEPLY.  Avoid shallow, surface connections.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Shallow connections: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This character has a mom and I have a mom/dad/sister/dog, etc.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There is a disease and the book and there is disease in the world. (be specific)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There are mean people in the book and there are mean people in the world.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I like football and ___ likes football/ice cream/the color blue/cats, etc.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This book has chapters and ___ has chapters/pages/words/characters, etc.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ctrTitle"/>
          </p:nvPr>
        </p:nvSpPr>
        <p:spPr>
          <a:xfrm>
            <a:off x="311700" y="372625"/>
            <a:ext cx="8520600" cy="4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0">
                <a:latin typeface="Comic Sans MS"/>
                <a:ea typeface="Comic Sans MS"/>
                <a:cs typeface="Comic Sans MS"/>
                <a:sym typeface="Comic Sans MS"/>
              </a:rPr>
              <a:t>                        Making connections</a:t>
            </a: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When reading, you can make connections between the book and your life.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Connections include: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Text to text</a:t>
            </a: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 - connect the book to another book, story, or poem or even other events within the book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Text to world</a:t>
            </a: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 - connect the book to world events either present or past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Text to self</a:t>
            </a: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 - connect the book something in your life, an event, conflict, emotion, character, etc.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4"/>
          <p:cNvSpPr txBox="1">
            <a:spLocks noGrp="1"/>
          </p:cNvSpPr>
          <p:nvPr>
            <p:ph type="ctrTitle"/>
          </p:nvPr>
        </p:nvSpPr>
        <p:spPr>
          <a:xfrm>
            <a:off x="311700" y="372625"/>
            <a:ext cx="8520600" cy="4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0">
                <a:latin typeface="Comic Sans MS"/>
                <a:ea typeface="Comic Sans MS"/>
                <a:cs typeface="Comic Sans MS"/>
                <a:sym typeface="Comic Sans MS"/>
              </a:rPr>
              <a:t>Making connections</a:t>
            </a: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When making connections,                                                                                           think deeply. 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To avoid shallow, surface                                                                                      connections, these sentence                                                                       stems (starters) can help.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8" name="Google Shape;22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9775" y="272050"/>
            <a:ext cx="5578097" cy="4599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5"/>
          <p:cNvSpPr txBox="1">
            <a:spLocks noGrp="1"/>
          </p:cNvSpPr>
          <p:nvPr>
            <p:ph type="ctrTitle"/>
          </p:nvPr>
        </p:nvSpPr>
        <p:spPr>
          <a:xfrm>
            <a:off x="311700" y="221325"/>
            <a:ext cx="8059200" cy="17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0">
                <a:latin typeface="Comic Sans MS"/>
                <a:ea typeface="Comic Sans MS"/>
                <a:cs typeface="Comic Sans MS"/>
                <a:sym typeface="Comic Sans MS"/>
              </a:rPr>
              <a:t>Practice making connections</a:t>
            </a: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0">
                <a:latin typeface="Comic Sans MS"/>
                <a:ea typeface="Comic Sans MS"/>
                <a:cs typeface="Comic Sans MS"/>
                <a:sym typeface="Comic Sans MS"/>
              </a:rPr>
              <a:t>On the left page, give an example                                                                                                    from </a:t>
            </a:r>
            <a:r>
              <a:rPr lang="en" sz="1600" b="0" u="sng">
                <a:latin typeface="Comic Sans MS"/>
                <a:ea typeface="Comic Sans MS"/>
                <a:cs typeface="Comic Sans MS"/>
                <a:sym typeface="Comic Sans MS"/>
              </a:rPr>
              <a:t>Thief</a:t>
            </a:r>
            <a:r>
              <a:rPr lang="en" sz="1600" b="0">
                <a:latin typeface="Comic Sans MS"/>
                <a:ea typeface="Comic Sans MS"/>
                <a:cs typeface="Comic Sans MS"/>
                <a:sym typeface="Comic Sans MS"/>
              </a:rPr>
              <a:t> or </a:t>
            </a:r>
            <a:r>
              <a:rPr lang="en" sz="1600" b="0" u="sng">
                <a:latin typeface="Comic Sans MS"/>
                <a:ea typeface="Comic Sans MS"/>
                <a:cs typeface="Comic Sans MS"/>
                <a:sym typeface="Comic Sans MS"/>
              </a:rPr>
              <a:t>Seedfolks</a:t>
            </a:r>
            <a:r>
              <a:rPr lang="en" sz="1600" b="0">
                <a:latin typeface="Comic Sans MS"/>
                <a:ea typeface="Comic Sans MS"/>
                <a:cs typeface="Comic Sans MS"/>
                <a:sym typeface="Comic Sans MS"/>
              </a:rPr>
              <a:t> that you                                                                                           can relate to.</a:t>
            </a:r>
            <a:endParaRPr sz="16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4" name="Google Shape;23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9071" y="2166975"/>
            <a:ext cx="4244475" cy="27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45"/>
          <p:cNvCxnSpPr/>
          <p:nvPr/>
        </p:nvCxnSpPr>
        <p:spPr>
          <a:xfrm>
            <a:off x="1832150" y="1507175"/>
            <a:ext cx="1176600" cy="2088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6" name="Google Shape;236;p45"/>
          <p:cNvCxnSpPr/>
          <p:nvPr/>
        </p:nvCxnSpPr>
        <p:spPr>
          <a:xfrm flipH="1">
            <a:off x="5546900" y="1897825"/>
            <a:ext cx="1143000" cy="1832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7" name="Google Shape;237;p45"/>
          <p:cNvSpPr txBox="1"/>
          <p:nvPr/>
        </p:nvSpPr>
        <p:spPr>
          <a:xfrm>
            <a:off x="4303050" y="691825"/>
            <a:ext cx="40005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On the right, write </a:t>
            </a:r>
            <a:r>
              <a:rPr lang="en" sz="1600" u="sng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at least two </a:t>
            </a:r>
            <a:r>
              <a:rPr lang="en" sz="1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                                                    sentences explaining the connections                                                                   you are making. Make DEEP connections.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6"/>
          <p:cNvSpPr txBox="1">
            <a:spLocks noGrp="1"/>
          </p:cNvSpPr>
          <p:nvPr>
            <p:ph type="ctrTitle"/>
          </p:nvPr>
        </p:nvSpPr>
        <p:spPr>
          <a:xfrm>
            <a:off x="311700" y="221325"/>
            <a:ext cx="8328000" cy="17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0">
                <a:latin typeface="Comic Sans MS"/>
                <a:ea typeface="Comic Sans MS"/>
                <a:cs typeface="Comic Sans MS"/>
                <a:sym typeface="Comic Sans MS"/>
              </a:rPr>
              <a:t>Practice making connections</a:t>
            </a: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0">
                <a:latin typeface="Comic Sans MS"/>
                <a:ea typeface="Comic Sans MS"/>
                <a:cs typeface="Comic Sans MS"/>
                <a:sym typeface="Comic Sans MS"/>
              </a:rPr>
              <a:t>On the left page, give an example                                                                                                    from </a:t>
            </a:r>
            <a:r>
              <a:rPr lang="en" sz="1600" b="0" u="sng">
                <a:latin typeface="Comic Sans MS"/>
                <a:ea typeface="Comic Sans MS"/>
                <a:cs typeface="Comic Sans MS"/>
                <a:sym typeface="Comic Sans MS"/>
              </a:rPr>
              <a:t>Seventh-Grade Weirdo</a:t>
            </a:r>
            <a:r>
              <a:rPr lang="en" sz="1600" b="0">
                <a:latin typeface="Comic Sans MS"/>
                <a:ea typeface="Comic Sans MS"/>
                <a:cs typeface="Comic Sans MS"/>
                <a:sym typeface="Comic Sans MS"/>
              </a:rPr>
              <a:t> that you                                                                                           can relate to.</a:t>
            </a:r>
            <a:endParaRPr sz="16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3" name="Google Shape;24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9071" y="2166975"/>
            <a:ext cx="4244475" cy="27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46"/>
          <p:cNvCxnSpPr/>
          <p:nvPr/>
        </p:nvCxnSpPr>
        <p:spPr>
          <a:xfrm>
            <a:off x="1832150" y="1507175"/>
            <a:ext cx="1176600" cy="2088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5" name="Google Shape;245;p46"/>
          <p:cNvCxnSpPr/>
          <p:nvPr/>
        </p:nvCxnSpPr>
        <p:spPr>
          <a:xfrm flipH="1">
            <a:off x="5546900" y="1897825"/>
            <a:ext cx="1143000" cy="1832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6" name="Google Shape;246;p46"/>
          <p:cNvSpPr txBox="1"/>
          <p:nvPr/>
        </p:nvSpPr>
        <p:spPr>
          <a:xfrm>
            <a:off x="4555175" y="708625"/>
            <a:ext cx="40005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On the right, write </a:t>
            </a:r>
            <a:r>
              <a:rPr lang="en" sz="1600" u="sng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at least two </a:t>
            </a:r>
            <a:r>
              <a:rPr lang="en" sz="1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                                                    sentences explaining the connections                                                                   you are making. Make DEEP connections.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ctrTitle"/>
          </p:nvPr>
        </p:nvSpPr>
        <p:spPr>
          <a:xfrm>
            <a:off x="311700" y="372625"/>
            <a:ext cx="8520600" cy="4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4" name="Google Shape;114;p2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5975" y="239050"/>
            <a:ext cx="3953275" cy="462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7"/>
          <p:cNvSpPr txBox="1"/>
          <p:nvPr/>
        </p:nvSpPr>
        <p:spPr>
          <a:xfrm>
            <a:off x="907675" y="1512800"/>
            <a:ext cx="857400" cy="17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Click on image for video.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ve Ya Like A Sister"/>
                <a:ea typeface="Love Ya Like A Sister"/>
                <a:cs typeface="Love Ya Like A Sister"/>
                <a:sym typeface="Love Ya Like A Sister"/>
              </a:rPr>
              <a:t>Text to Text</a:t>
            </a:r>
            <a:endParaRPr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4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This reminds me of…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Other books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TV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Movies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Stories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Characters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These connections help me to better understand…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Events in the text because I can use background knowledge.</a:t>
            </a:r>
            <a:endParaRPr sz="18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22" name="Google Shape;12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5425" y="828275"/>
            <a:ext cx="4862149" cy="374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ctrTitle"/>
          </p:nvPr>
        </p:nvSpPr>
        <p:spPr>
          <a:xfrm>
            <a:off x="311700" y="372625"/>
            <a:ext cx="8520600" cy="4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0">
                <a:latin typeface="Comic Sans MS"/>
                <a:ea typeface="Comic Sans MS"/>
                <a:cs typeface="Comic Sans MS"/>
                <a:sym typeface="Comic Sans MS"/>
              </a:rPr>
              <a:t>Making connections</a:t>
            </a: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When reading, you can make connections                                                             between the book and your life.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Connections include: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Text to text</a:t>
            </a:r>
            <a:r>
              <a:rPr lang="en" sz="1800" b="0">
                <a:solidFill>
                  <a:srgbClr val="35D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- connect the book to another                                                         book, story, or poem or even other events                                                        within the book.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8" name="Google Shape;1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850" y="249437"/>
            <a:ext cx="3076300" cy="46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>
            <a:spLocks noGrp="1"/>
          </p:cNvSpPr>
          <p:nvPr>
            <p:ph type="ctrTitle"/>
          </p:nvPr>
        </p:nvSpPr>
        <p:spPr>
          <a:xfrm>
            <a:off x="311700" y="372625"/>
            <a:ext cx="8520600" cy="4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0">
                <a:latin typeface="Comic Sans MS"/>
                <a:ea typeface="Comic Sans MS"/>
                <a:cs typeface="Comic Sans MS"/>
                <a:sym typeface="Comic Sans MS"/>
              </a:rPr>
              <a:t>Making connections</a:t>
            </a: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When reading, you can make connections                                                             between the book and another text.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>
                <a:latin typeface="Comic Sans MS"/>
                <a:ea typeface="Comic Sans MS"/>
                <a:cs typeface="Comic Sans MS"/>
                <a:sym typeface="Comic Sans MS"/>
              </a:rPr>
              <a:t>Connections include:</a:t>
            </a: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 u="sng">
                <a:solidFill>
                  <a:srgbClr val="35D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Characters</a:t>
            </a:r>
            <a:r>
              <a:rPr lang="en" sz="1800" b="0">
                <a:solidFill>
                  <a:srgbClr val="35D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how are characters alike</a:t>
            </a:r>
            <a:endParaRPr sz="1800" b="0">
              <a:solidFill>
                <a:srgbClr val="35D6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 u="sng">
                <a:solidFill>
                  <a:srgbClr val="35D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Settings</a:t>
            </a:r>
            <a:r>
              <a:rPr lang="en" sz="1800" b="0">
                <a:solidFill>
                  <a:srgbClr val="35D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how are settings alike</a:t>
            </a:r>
            <a:endParaRPr sz="1800" b="0">
              <a:solidFill>
                <a:srgbClr val="35D6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 u="sng">
                <a:solidFill>
                  <a:srgbClr val="35D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Conflicts</a:t>
            </a:r>
            <a:r>
              <a:rPr lang="en" sz="1800" b="0">
                <a:solidFill>
                  <a:srgbClr val="35D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how are conflicts alike</a:t>
            </a:r>
            <a:endParaRPr sz="1800" b="0">
              <a:solidFill>
                <a:srgbClr val="35D6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0" u="sng">
                <a:solidFill>
                  <a:srgbClr val="35D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Themes</a:t>
            </a:r>
            <a:r>
              <a:rPr lang="en" sz="1800" b="0">
                <a:solidFill>
                  <a:srgbClr val="35D6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how are the themes alike</a:t>
            </a:r>
            <a:endParaRPr sz="1800" b="0">
              <a:solidFill>
                <a:srgbClr val="35D6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4" name="Google Shape;1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850" y="249437"/>
            <a:ext cx="3076300" cy="46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311700" y="27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Text-to-text example with </a:t>
            </a:r>
            <a:r>
              <a:rPr lang="en" i="1"/>
              <a:t>Thief and the Beanstalk</a:t>
            </a:r>
            <a:endParaRPr i="1"/>
          </a:p>
        </p:txBody>
      </p:sp>
      <p:sp>
        <p:nvSpPr>
          <p:cNvPr id="140" name="Google Shape;140;p31"/>
          <p:cNvSpPr txBox="1">
            <a:spLocks noGrp="1"/>
          </p:cNvSpPr>
          <p:nvPr>
            <p:ph type="body" idx="1"/>
          </p:nvPr>
        </p:nvSpPr>
        <p:spPr>
          <a:xfrm>
            <a:off x="311700" y="10852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Example from text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The character of </a:t>
            </a:r>
            <a:r>
              <a:rPr lang="en" sz="2000">
                <a:solidFill>
                  <a:srgbClr val="FF0000"/>
                </a:solidFill>
              </a:rPr>
              <a:t>Finch is evil, greedy, and selfish.</a:t>
            </a:r>
            <a:r>
              <a:rPr lang="en" sz="2000">
                <a:solidFill>
                  <a:schemeClr val="dk1"/>
                </a:solidFill>
              </a:rPr>
              <a:t>  He is the </a:t>
            </a:r>
            <a:r>
              <a:rPr lang="en" sz="2000">
                <a:solidFill>
                  <a:srgbClr val="FF0000"/>
                </a:solidFill>
              </a:rPr>
              <a:t>leader of a vicious band</a:t>
            </a:r>
            <a:r>
              <a:rPr lang="en" sz="2000">
                <a:solidFill>
                  <a:schemeClr val="dk1"/>
                </a:solidFill>
              </a:rPr>
              <a:t> of thieves who murder and steal from innocent victims.  He is cruel and </a:t>
            </a:r>
            <a:r>
              <a:rPr lang="en" sz="2000">
                <a:solidFill>
                  <a:srgbClr val="FF0000"/>
                </a:solidFill>
              </a:rPr>
              <a:t>obsessed with getting revenge</a:t>
            </a:r>
            <a:r>
              <a:rPr lang="en" sz="2000">
                <a:solidFill>
                  <a:schemeClr val="dk1"/>
                </a:solidFill>
              </a:rPr>
              <a:t> on anyone who betrays him.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1" name="Google Shape;141;p31"/>
          <p:cNvSpPr txBox="1">
            <a:spLocks noGrp="1"/>
          </p:cNvSpPr>
          <p:nvPr>
            <p:ph type="body" idx="2"/>
          </p:nvPr>
        </p:nvSpPr>
        <p:spPr>
          <a:xfrm>
            <a:off x="4706475" y="984375"/>
            <a:ext cx="425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Connection to another text - show how they are alike.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The character of </a:t>
            </a:r>
            <a:r>
              <a:rPr lang="en" sz="1800">
                <a:solidFill>
                  <a:srgbClr val="00FF00"/>
                </a:solidFill>
              </a:rPr>
              <a:t>Finch reminds me of the character of Voldemort in the Harry Potter series.</a:t>
            </a:r>
            <a:r>
              <a:rPr lang="en" sz="1800">
                <a:solidFill>
                  <a:schemeClr val="dk1"/>
                </a:solidFill>
              </a:rPr>
              <a:t>  </a:t>
            </a:r>
            <a:r>
              <a:rPr lang="en" sz="1800">
                <a:solidFill>
                  <a:srgbClr val="FF0000"/>
                </a:solidFill>
              </a:rPr>
              <a:t>Voldemort, like Finch, is evil.</a:t>
            </a:r>
            <a:r>
              <a:rPr lang="en" sz="1800">
                <a:solidFill>
                  <a:schemeClr val="dk1"/>
                </a:solidFill>
              </a:rPr>
              <a:t> He </a:t>
            </a:r>
            <a:r>
              <a:rPr lang="en" sz="1800">
                <a:solidFill>
                  <a:srgbClr val="FF0000"/>
                </a:solidFill>
              </a:rPr>
              <a:t>heads a group</a:t>
            </a:r>
            <a:r>
              <a:rPr lang="en" sz="1800">
                <a:solidFill>
                  <a:schemeClr val="dk1"/>
                </a:solidFill>
              </a:rPr>
              <a:t> of witches and wizards who terrorize and murder in the wizarding world.  He is </a:t>
            </a:r>
            <a:r>
              <a:rPr lang="en" sz="1800">
                <a:solidFill>
                  <a:srgbClr val="FF0000"/>
                </a:solidFill>
              </a:rPr>
              <a:t>obsessed with getting revenge</a:t>
            </a:r>
            <a:r>
              <a:rPr lang="en" sz="1800">
                <a:solidFill>
                  <a:schemeClr val="dk1"/>
                </a:solidFill>
              </a:rPr>
              <a:t> on Harry for destroying his power.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>
            <a:spLocks noGrp="1"/>
          </p:cNvSpPr>
          <p:nvPr>
            <p:ph type="title"/>
          </p:nvPr>
        </p:nvSpPr>
        <p:spPr>
          <a:xfrm>
            <a:off x="311700" y="27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 example with </a:t>
            </a:r>
            <a:r>
              <a:rPr lang="en" i="1"/>
              <a:t>Seventh-Grade Weirdo</a:t>
            </a:r>
            <a:endParaRPr i="1"/>
          </a:p>
        </p:txBody>
      </p:sp>
      <p:sp>
        <p:nvSpPr>
          <p:cNvPr id="147" name="Google Shape;147;p32"/>
          <p:cNvSpPr txBox="1">
            <a:spLocks noGrp="1"/>
          </p:cNvSpPr>
          <p:nvPr>
            <p:ph type="body" idx="1"/>
          </p:nvPr>
        </p:nvSpPr>
        <p:spPr>
          <a:xfrm>
            <a:off x="311700" y="10852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Example from text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</a:t>
            </a:r>
            <a:r>
              <a:rPr lang="en" sz="1800">
                <a:solidFill>
                  <a:schemeClr val="dk1"/>
                </a:solidFill>
              </a:rPr>
              <a:t>  The character of </a:t>
            </a:r>
            <a:r>
              <a:rPr lang="en" sz="1800">
                <a:solidFill>
                  <a:srgbClr val="FF0000"/>
                </a:solidFill>
              </a:rPr>
              <a:t>The Shark is a </a:t>
            </a:r>
            <a:r>
              <a:rPr lang="en" sz="1800">
                <a:solidFill>
                  <a:schemeClr val="dk1"/>
                </a:solidFill>
              </a:rPr>
              <a:t>mean, thoughtless, cruel</a:t>
            </a:r>
            <a:r>
              <a:rPr lang="en" sz="1800">
                <a:solidFill>
                  <a:srgbClr val="FF0000"/>
                </a:solidFill>
              </a:rPr>
              <a:t> bully </a:t>
            </a:r>
            <a:r>
              <a:rPr lang="en" sz="1800">
                <a:solidFill>
                  <a:schemeClr val="dk1"/>
                </a:solidFill>
              </a:rPr>
              <a:t>who enjoys picking on those who are smaller and weaker than him.  </a:t>
            </a:r>
            <a:r>
              <a:rPr lang="en" sz="1800">
                <a:solidFill>
                  <a:srgbClr val="FF0000"/>
                </a:solidFill>
              </a:rPr>
              <a:t>He is the leader of other kids</a:t>
            </a:r>
            <a:r>
              <a:rPr lang="en" sz="1800">
                <a:solidFill>
                  <a:schemeClr val="dk1"/>
                </a:solidFill>
              </a:rPr>
              <a:t> who assist him in tormenting Rob.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body" idx="2"/>
          </p:nvPr>
        </p:nvSpPr>
        <p:spPr>
          <a:xfrm>
            <a:off x="4706475" y="984375"/>
            <a:ext cx="425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Connection to another text - show how they are alike.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  The character of The Shark </a:t>
            </a:r>
            <a:r>
              <a:rPr lang="en" sz="1800">
                <a:solidFill>
                  <a:srgbClr val="35D622"/>
                </a:solidFill>
              </a:rPr>
              <a:t>re</a:t>
            </a:r>
            <a:r>
              <a:rPr lang="en" sz="1800">
                <a:solidFill>
                  <a:srgbClr val="00FF00"/>
                </a:solidFill>
              </a:rPr>
              <a:t>minds me of the character of Malfoy in the Harry Potter series.</a:t>
            </a:r>
            <a:r>
              <a:rPr lang="en" sz="1800">
                <a:solidFill>
                  <a:schemeClr val="dk1"/>
                </a:solidFill>
              </a:rPr>
              <a:t>  </a:t>
            </a:r>
            <a:r>
              <a:rPr lang="en" sz="1800">
                <a:solidFill>
                  <a:srgbClr val="FF0000"/>
                </a:solidFill>
              </a:rPr>
              <a:t>Malfoy, like The Shark, is a bully.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rgbClr val="FF0000"/>
                </a:solidFill>
              </a:rPr>
              <a:t>Malfoy and his cronies bully </a:t>
            </a:r>
            <a:r>
              <a:rPr lang="en" sz="1800">
                <a:solidFill>
                  <a:srgbClr val="35D622"/>
                </a:solidFill>
              </a:rPr>
              <a:t>Harry much like The Shark</a:t>
            </a:r>
            <a:r>
              <a:rPr lang="en" sz="1800">
                <a:solidFill>
                  <a:srgbClr val="FF0000"/>
                </a:solidFill>
              </a:rPr>
              <a:t> bullies Rob.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ve Ya Like A Sister"/>
                <a:ea typeface="Love Ya Like A Sister"/>
                <a:cs typeface="Love Ya Like A Sister"/>
                <a:sym typeface="Love Ya Like A Sister"/>
              </a:rPr>
              <a:t>Text to Self</a:t>
            </a:r>
            <a:endParaRPr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54" name="Google Shape;154;p33"/>
          <p:cNvSpPr txBox="1">
            <a:spLocks noGrp="1"/>
          </p:cNvSpPr>
          <p:nvPr>
            <p:ph type="body" idx="1"/>
          </p:nvPr>
        </p:nvSpPr>
        <p:spPr>
          <a:xfrm>
            <a:off x="197350" y="1152475"/>
            <a:ext cx="4033500" cy="3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This reminds me of...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1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ME!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My life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My friends or family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My experiences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These connections help me to better understand…</a:t>
            </a:r>
            <a:endParaRPr sz="1800"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cme"/>
              <a:buChar char="-"/>
            </a:pPr>
            <a:r>
              <a:rPr lang="en" sz="1800">
                <a:latin typeface="Acme"/>
                <a:ea typeface="Acme"/>
                <a:cs typeface="Acme"/>
                <a:sym typeface="Acme"/>
              </a:rPr>
              <a:t>Feelings and emotions of the characters in the text!</a:t>
            </a:r>
            <a:endParaRPr sz="18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889950"/>
            <a:ext cx="4368300" cy="3363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1423</Words>
  <Application>Microsoft Macintosh PowerPoint</Application>
  <PresentationFormat>On-screen Show (16:9)</PresentationFormat>
  <Paragraphs>237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Acme</vt:lpstr>
      <vt:lpstr>Comic Sans MS</vt:lpstr>
      <vt:lpstr>Playfair Display</vt:lpstr>
      <vt:lpstr>Arial</vt:lpstr>
      <vt:lpstr>Montserrat</vt:lpstr>
      <vt:lpstr>Oswald</vt:lpstr>
      <vt:lpstr>Love Ya Like A Sister</vt:lpstr>
      <vt:lpstr>Simple Light</vt:lpstr>
      <vt:lpstr>Pop</vt:lpstr>
      <vt:lpstr>   Making connections in literature What does this remind me of?    </vt:lpstr>
      <vt:lpstr>                            Making connections When reading, you can make connections between the book and your life. Connections include: Text to text - connect the book to another book, story, or poem or even other events within the book Text to world - connect the book to world events either present or past Text to self - connect the book something in your life, an event, conflict, emotion, character, etc.    </vt:lpstr>
      <vt:lpstr>        </vt:lpstr>
      <vt:lpstr>Text to Text</vt:lpstr>
      <vt:lpstr>    Making connections When reading, you can make connections                                                             between the book and your life. Connections include: Text to text - connect the book to another                                                         book, story, or poem or even other events                                                        within the book.      </vt:lpstr>
      <vt:lpstr>      Making connections When reading, you can make connections                                                             between the book and another text. Connections include: Characters - how are characters alike Settings - how are settings alike Conflicts - how are conflicts alike Themes - how are the themes alike      </vt:lpstr>
      <vt:lpstr>Text-to-text example with Thief and the Beanstalk</vt:lpstr>
      <vt:lpstr>self example with Seventh-Grade Weirdo</vt:lpstr>
      <vt:lpstr>Text to Self</vt:lpstr>
      <vt:lpstr>      Making connections When reading, you can make connections                                                             between the book and your life. Connections include: an event in the book like one in your life A conflict in the book like one you have had An emotion in the book that you have experienced,                                                             A character in the book is like someone you know      </vt:lpstr>
      <vt:lpstr>Text-to-self example with Thief and the Beanstalk</vt:lpstr>
      <vt:lpstr>Text-to-self example with Seventh-Grade Weirdo</vt:lpstr>
      <vt:lpstr>Text to World</vt:lpstr>
      <vt:lpstr>     Making connections When reading, you can make connections                                                             between the book and your life. Connections include: Real life situations Current events/people Historical events/people      </vt:lpstr>
      <vt:lpstr>Text-to-world example with Thief and the Beanstalk</vt:lpstr>
      <vt:lpstr>Text-to-world example with Seventh-Grade Weirdo</vt:lpstr>
      <vt:lpstr>FLAT connections</vt:lpstr>
      <vt:lpstr> Making connections When making connections, think deeply.  Avoid shallow, surface connections.     </vt:lpstr>
      <vt:lpstr>         Making connections When making connections, think DEEPLY.  Avoid shallow, surface connections. Shallow connections: This character has a mom and I have a mom/dad/sister/dog, etc. There is a disease and the book and there is disease in the world. (be specific) There are mean people in the book and there are mean people in the world. I like football and ___ likes football/ice cream/the color blue/cats, etc. This book has chapters and ___ has chapters/pages/words/characters, etc.          </vt:lpstr>
      <vt:lpstr>    Making connections When making connections,                                                                                           think deeply.  To avoid shallow, surface                                                                                      connections, these sentence                                                                       stems (starters) can help.     </vt:lpstr>
      <vt:lpstr>      Practice making connections On the left page, give an example                                                                                                    from Thief or Seedfolks that you                                                                                           can relate to.       </vt:lpstr>
      <vt:lpstr>      Practice making connections On the left page, give an example                                                                                                    from Seventh-Grade Weirdo that you                                                                                           can relate to.      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Making connections in literature What does this remind me of?    </dc:title>
  <cp:lastModifiedBy>Microsoft Office User</cp:lastModifiedBy>
  <cp:revision>1</cp:revision>
  <dcterms:modified xsi:type="dcterms:W3CDTF">2019-04-26T15:48:54Z</dcterms:modified>
</cp:coreProperties>
</file>