
<file path=[Content_Types].xml><?xml version="1.0" encoding="utf-8"?>
<Types xmlns="http://schemas.openxmlformats.org/package/2006/content-types">
  <Default Extension="xml" ContentType="application/xml"/>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80"/>
  </p:normalViewPr>
  <p:slideViewPr>
    <p:cSldViewPr snapToGrid="0" snapToObjects="1">
      <p:cViewPr varScale="1">
        <p:scale>
          <a:sx n="162" d="100"/>
          <a:sy n="162" d="100"/>
        </p:scale>
        <p:origin x="2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168947509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79124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a:p>
            <a:pPr lvl="0" rtl="0">
              <a:spcBef>
                <a:spcPts val="0"/>
              </a:spcBef>
              <a:buNone/>
            </a:pPr>
            <a:endParaRPr/>
          </a:p>
          <a:p>
            <a:pPr lvl="0" rtl="0">
              <a:spcBef>
                <a:spcPts val="0"/>
              </a:spcBef>
              <a:buNone/>
            </a:pPr>
            <a:endParaRPr/>
          </a:p>
        </p:txBody>
      </p:sp>
    </p:spTree>
    <p:extLst>
      <p:ext uri="{BB962C8B-B14F-4D97-AF65-F5344CB8AC3E}">
        <p14:creationId xmlns:p14="http://schemas.microsoft.com/office/powerpoint/2010/main" val="2121129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228600" rtl="0">
              <a:lnSpc>
                <a:spcPct val="115000"/>
              </a:lnSpc>
              <a:spcBef>
                <a:spcPts val="0"/>
              </a:spcBef>
              <a:buClr>
                <a:schemeClr val="dk1"/>
              </a:buClr>
              <a:buAutoNum type="arabicPeriod"/>
            </a:pPr>
            <a:r>
              <a:rPr lang="en">
                <a:solidFill>
                  <a:schemeClr val="dk1"/>
                </a:solidFill>
              </a:rPr>
              <a:t>MAP APP is on the students’ iPads</a:t>
            </a:r>
          </a:p>
          <a:p>
            <a:pPr lvl="0" rtl="0">
              <a:lnSpc>
                <a:spcPct val="115000"/>
              </a:lnSpc>
              <a:spcBef>
                <a:spcPts val="0"/>
              </a:spcBef>
              <a:buNone/>
            </a:pPr>
            <a:endParaRPr>
              <a:solidFill>
                <a:schemeClr val="dk1"/>
              </a:solidFill>
            </a:endParaRPr>
          </a:p>
        </p:txBody>
      </p:sp>
    </p:spTree>
    <p:extLst>
      <p:ext uri="{BB962C8B-B14F-4D97-AF65-F5344CB8AC3E}">
        <p14:creationId xmlns:p14="http://schemas.microsoft.com/office/powerpoint/2010/main" val="1594193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228600" rtl="0">
              <a:lnSpc>
                <a:spcPct val="115000"/>
              </a:lnSpc>
              <a:spcBef>
                <a:spcPts val="0"/>
              </a:spcBef>
              <a:buClr>
                <a:schemeClr val="dk1"/>
              </a:buClr>
              <a:buAutoNum type="arabicPeriod"/>
            </a:pPr>
            <a:r>
              <a:rPr lang="en">
                <a:solidFill>
                  <a:schemeClr val="dk1"/>
                </a:solidFill>
              </a:rPr>
              <a:t>MAP APP is on the students’ iPads</a:t>
            </a:r>
          </a:p>
          <a:p>
            <a:pPr lvl="0" rtl="0">
              <a:lnSpc>
                <a:spcPct val="115000"/>
              </a:lnSpc>
              <a:spcBef>
                <a:spcPts val="0"/>
              </a:spcBef>
              <a:buNone/>
            </a:pPr>
            <a:endParaRPr>
              <a:solidFill>
                <a:schemeClr val="dk1"/>
              </a:solidFill>
            </a:endParaRPr>
          </a:p>
        </p:txBody>
      </p:sp>
    </p:spTree>
    <p:extLst>
      <p:ext uri="{BB962C8B-B14F-4D97-AF65-F5344CB8AC3E}">
        <p14:creationId xmlns:p14="http://schemas.microsoft.com/office/powerpoint/2010/main" val="1598762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What do you notice about the test? </a:t>
            </a:r>
          </a:p>
        </p:txBody>
      </p:sp>
    </p:spTree>
    <p:extLst>
      <p:ext uri="{BB962C8B-B14F-4D97-AF65-F5344CB8AC3E}">
        <p14:creationId xmlns:p14="http://schemas.microsoft.com/office/powerpoint/2010/main" val="1088870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40925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861490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39564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a:p>
            <a:pPr lvl="0" rtl="0">
              <a:spcBef>
                <a:spcPts val="0"/>
              </a:spcBef>
              <a:buNone/>
            </a:pPr>
            <a:endParaRPr/>
          </a:p>
          <a:p>
            <a:pPr lvl="0" rtl="0">
              <a:spcBef>
                <a:spcPts val="0"/>
              </a:spcBef>
              <a:buNone/>
            </a:pPr>
            <a:endParaRPr/>
          </a:p>
        </p:txBody>
      </p:sp>
    </p:spTree>
    <p:extLst>
      <p:ext uri="{BB962C8B-B14F-4D97-AF65-F5344CB8AC3E}">
        <p14:creationId xmlns:p14="http://schemas.microsoft.com/office/powerpoint/2010/main" val="224782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s://warmup.nwea.org" TargetMode="External"/><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p:nvPr/>
        </p:nvSpPr>
        <p:spPr>
          <a:xfrm>
            <a:off x="629125" y="603625"/>
            <a:ext cx="8195700" cy="3655800"/>
          </a:xfrm>
          <a:prstGeom prst="rect">
            <a:avLst/>
          </a:prstGeom>
          <a:noFill/>
          <a:ln>
            <a:noFill/>
          </a:ln>
        </p:spPr>
        <p:txBody>
          <a:bodyPr wrap="square" lIns="91425" tIns="91425" rIns="91425" bIns="91425" anchor="t" anchorCtr="0">
            <a:noAutofit/>
          </a:bodyPr>
          <a:lstStyle/>
          <a:p>
            <a:pPr lvl="0">
              <a:spcBef>
                <a:spcPts val="0"/>
              </a:spcBef>
              <a:buNone/>
            </a:pPr>
            <a:r>
              <a:rPr lang="en" sz="1800">
                <a:latin typeface="Comic Sans MS"/>
                <a:ea typeface="Comic Sans MS"/>
                <a:cs typeface="Comic Sans MS"/>
                <a:sym typeface="Comic Sans MS"/>
              </a:rPr>
              <a:t>On Wednesday and Thursday of this week all 6th grade students will be taking a benchmark test </a:t>
            </a:r>
            <a:r>
              <a:rPr lang="en" sz="1800" u="sng">
                <a:solidFill>
                  <a:srgbClr val="FF0000"/>
                </a:solidFill>
                <a:latin typeface="Comic Sans MS"/>
                <a:ea typeface="Comic Sans MS"/>
                <a:cs typeface="Comic Sans MS"/>
                <a:sym typeface="Comic Sans MS"/>
              </a:rPr>
              <a:t>on the iPad.</a:t>
            </a:r>
          </a:p>
          <a:p>
            <a:pPr lvl="0">
              <a:spcBef>
                <a:spcPts val="0"/>
              </a:spcBef>
              <a:buNone/>
            </a:pPr>
            <a:endParaRPr sz="1800">
              <a:latin typeface="Comic Sans MS"/>
              <a:ea typeface="Comic Sans MS"/>
              <a:cs typeface="Comic Sans MS"/>
              <a:sym typeface="Comic Sans MS"/>
            </a:endParaRPr>
          </a:p>
          <a:p>
            <a:pPr lvl="0">
              <a:spcBef>
                <a:spcPts val="0"/>
              </a:spcBef>
              <a:buNone/>
            </a:pPr>
            <a:r>
              <a:rPr lang="en" sz="1800" u="sng">
                <a:latin typeface="Comic Sans MS"/>
                <a:ea typeface="Comic Sans MS"/>
                <a:cs typeface="Comic Sans MS"/>
                <a:sym typeface="Comic Sans MS"/>
              </a:rPr>
              <a:t>A benchmark test does NOT go in the gradebook</a:t>
            </a:r>
            <a:r>
              <a:rPr lang="en" sz="1800">
                <a:latin typeface="Comic Sans MS"/>
                <a:ea typeface="Comic Sans MS"/>
                <a:cs typeface="Comic Sans MS"/>
                <a:sym typeface="Comic Sans MS"/>
              </a:rPr>
              <a:t>.  Its purpose is to see where your skills are at this time.</a:t>
            </a:r>
          </a:p>
          <a:p>
            <a:pPr lvl="0">
              <a:spcBef>
                <a:spcPts val="0"/>
              </a:spcBef>
              <a:buNone/>
            </a:pPr>
            <a:endParaRPr sz="1800">
              <a:latin typeface="Comic Sans MS"/>
              <a:ea typeface="Comic Sans MS"/>
              <a:cs typeface="Comic Sans MS"/>
              <a:sym typeface="Comic Sans MS"/>
            </a:endParaRPr>
          </a:p>
          <a:p>
            <a:pPr lvl="0">
              <a:spcBef>
                <a:spcPts val="0"/>
              </a:spcBef>
              <a:buNone/>
            </a:pPr>
            <a:r>
              <a:rPr lang="en" sz="1800">
                <a:latin typeface="Comic Sans MS"/>
                <a:ea typeface="Comic Sans MS"/>
                <a:cs typeface="Comic Sans MS"/>
                <a:sym typeface="Comic Sans MS"/>
              </a:rPr>
              <a:t>This benchmark test is called the MAP test, and it has replaced iStation that many of you have done in years past.</a:t>
            </a:r>
          </a:p>
          <a:p>
            <a:pPr lvl="0">
              <a:spcBef>
                <a:spcPts val="0"/>
              </a:spcBef>
              <a:buNone/>
            </a:pPr>
            <a:endParaRPr sz="1800">
              <a:latin typeface="Comic Sans MS"/>
              <a:ea typeface="Comic Sans MS"/>
              <a:cs typeface="Comic Sans MS"/>
              <a:sym typeface="Comic Sans MS"/>
            </a:endParaRPr>
          </a:p>
          <a:p>
            <a:pPr lvl="0">
              <a:spcBef>
                <a:spcPts val="0"/>
              </a:spcBef>
              <a:buNone/>
            </a:pPr>
            <a:r>
              <a:rPr lang="en" sz="1800">
                <a:latin typeface="Comic Sans MS"/>
                <a:ea typeface="Comic Sans MS"/>
                <a:cs typeface="Comic Sans MS"/>
                <a:sym typeface="Comic Sans MS"/>
              </a:rPr>
              <a:t>To be ready for this benchmark test, you need to download the app and take a short, sample test to get an idea of what to expect on testing days.</a:t>
            </a:r>
          </a:p>
          <a:p>
            <a:pPr lvl="0">
              <a:spcBef>
                <a:spcPts val="0"/>
              </a:spcBef>
              <a:buNone/>
            </a:pPr>
            <a:endParaRPr sz="1800">
              <a:latin typeface="Comic Sans MS"/>
              <a:ea typeface="Comic Sans MS"/>
              <a:cs typeface="Comic Sans MS"/>
              <a:sym typeface="Comic Sans MS"/>
            </a:endParaRPr>
          </a:p>
          <a:p>
            <a:pPr lvl="0">
              <a:spcBef>
                <a:spcPts val="0"/>
              </a:spcBef>
              <a:buNone/>
            </a:pPr>
            <a:r>
              <a:rPr lang="en" sz="1800">
                <a:latin typeface="Comic Sans MS"/>
                <a:ea typeface="Comic Sans MS"/>
                <a:cs typeface="Comic Sans MS"/>
                <a:sym typeface="Comic Sans MS"/>
              </a:rPr>
              <a:t>The directions to do this are on this power point.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58"/>
        <p:cNvGrpSpPr/>
        <p:nvPr/>
      </p:nvGrpSpPr>
      <p:grpSpPr>
        <a:xfrm>
          <a:off x="0" y="0"/>
          <a:ext cx="0" cy="0"/>
          <a:chOff x="0" y="0"/>
          <a:chExt cx="0" cy="0"/>
        </a:xfrm>
      </p:grpSpPr>
      <p:pic>
        <p:nvPicPr>
          <p:cNvPr id="59" name="Shape 59"/>
          <p:cNvPicPr preferRelativeResize="0"/>
          <p:nvPr/>
        </p:nvPicPr>
        <p:blipFill>
          <a:blip r:embed="rId3">
            <a:alphaModFix/>
          </a:blip>
          <a:stretch>
            <a:fillRect/>
          </a:stretch>
        </p:blipFill>
        <p:spPr>
          <a:xfrm>
            <a:off x="61299" y="0"/>
            <a:ext cx="8217324" cy="5143500"/>
          </a:xfrm>
          <a:prstGeom prst="rect">
            <a:avLst/>
          </a:prstGeom>
          <a:noFill/>
          <a:ln>
            <a:noFill/>
          </a:ln>
        </p:spPr>
      </p:pic>
      <p:sp>
        <p:nvSpPr>
          <p:cNvPr id="60" name="Shape 60"/>
          <p:cNvSpPr txBox="1"/>
          <p:nvPr/>
        </p:nvSpPr>
        <p:spPr>
          <a:xfrm>
            <a:off x="7561500" y="4312025"/>
            <a:ext cx="717300" cy="279600"/>
          </a:xfrm>
          <a:prstGeom prst="rect">
            <a:avLst/>
          </a:prstGeom>
          <a:noFill/>
          <a:ln>
            <a:noFill/>
          </a:ln>
        </p:spPr>
        <p:txBody>
          <a:bodyPr wrap="square" lIns="91425" tIns="91425" rIns="91425" bIns="91425" anchor="t" anchorCtr="0">
            <a:noAutofit/>
          </a:bodyPr>
          <a:lstStyle/>
          <a:p>
            <a:pPr lvl="0" rtl="0">
              <a:spcBef>
                <a:spcPts val="0"/>
              </a:spcBef>
              <a:buNone/>
            </a:pPr>
            <a:endParaRPr sz="1800">
              <a:latin typeface="Alfa Slab One"/>
              <a:ea typeface="Alfa Slab One"/>
              <a:cs typeface="Alfa Slab One"/>
              <a:sym typeface="Alfa Slab One"/>
            </a:endParaRPr>
          </a:p>
        </p:txBody>
      </p:sp>
      <p:sp>
        <p:nvSpPr>
          <p:cNvPr id="61" name="Shape 61"/>
          <p:cNvSpPr txBox="1"/>
          <p:nvPr/>
        </p:nvSpPr>
        <p:spPr>
          <a:xfrm>
            <a:off x="2047950" y="1827900"/>
            <a:ext cx="5048100" cy="1998600"/>
          </a:xfrm>
          <a:prstGeom prst="rect">
            <a:avLst/>
          </a:prstGeom>
          <a:solidFill>
            <a:srgbClr val="FFFFFF"/>
          </a:solidFill>
          <a:ln>
            <a:noFill/>
          </a:ln>
        </p:spPr>
        <p:txBody>
          <a:bodyPr wrap="square" lIns="91425" tIns="91425" rIns="91425" bIns="91425" anchor="t" anchorCtr="0">
            <a:noAutofit/>
          </a:bodyPr>
          <a:lstStyle/>
          <a:p>
            <a:pPr lvl="0">
              <a:spcBef>
                <a:spcPts val="0"/>
              </a:spcBef>
              <a:buNone/>
            </a:pPr>
            <a:r>
              <a:rPr lang="en" sz="1800" b="1">
                <a:solidFill>
                  <a:srgbClr val="666666"/>
                </a:solidFill>
                <a:latin typeface="Montserrat"/>
                <a:ea typeface="Montserrat"/>
                <a:cs typeface="Montserrat"/>
                <a:sym typeface="Montserrat"/>
              </a:rPr>
              <a:t>Targets:</a:t>
            </a:r>
          </a:p>
          <a:p>
            <a:pPr lvl="0" rtl="0">
              <a:spcBef>
                <a:spcPts val="0"/>
              </a:spcBef>
              <a:buNone/>
            </a:pPr>
            <a:endParaRPr sz="1800" b="1">
              <a:solidFill>
                <a:srgbClr val="666666"/>
              </a:solidFill>
              <a:latin typeface="Montserrat"/>
              <a:ea typeface="Montserrat"/>
              <a:cs typeface="Montserrat"/>
              <a:sym typeface="Montserrat"/>
            </a:endParaRPr>
          </a:p>
          <a:p>
            <a:pPr marL="457200" lvl="0" indent="-342900" rtl="0">
              <a:spcBef>
                <a:spcPts val="0"/>
              </a:spcBef>
              <a:buClr>
                <a:srgbClr val="666666"/>
              </a:buClr>
              <a:buSzPct val="100000"/>
              <a:buFont typeface="Montserrat"/>
              <a:buChar char="●"/>
            </a:pPr>
            <a:r>
              <a:rPr lang="en" sz="1800" b="1">
                <a:solidFill>
                  <a:srgbClr val="666666"/>
                </a:solidFill>
                <a:latin typeface="Montserrat"/>
                <a:ea typeface="Montserrat"/>
                <a:cs typeface="Montserrat"/>
                <a:sym typeface="Montserrat"/>
              </a:rPr>
              <a:t>Download the NWEA MAP app. </a:t>
            </a:r>
          </a:p>
          <a:p>
            <a:pPr marL="457200" lvl="0" indent="-342900" rtl="0">
              <a:spcBef>
                <a:spcPts val="0"/>
              </a:spcBef>
              <a:buClr>
                <a:srgbClr val="666666"/>
              </a:buClr>
              <a:buSzPct val="100000"/>
              <a:buFont typeface="Montserrat"/>
              <a:buChar char="●"/>
            </a:pPr>
            <a:r>
              <a:rPr lang="en" sz="1800" b="1">
                <a:solidFill>
                  <a:srgbClr val="666666"/>
                </a:solidFill>
                <a:latin typeface="Montserrat"/>
                <a:ea typeface="Montserrat"/>
                <a:cs typeface="Montserrat"/>
                <a:sym typeface="Montserrat"/>
              </a:rPr>
              <a:t>Try a sample test.</a:t>
            </a:r>
          </a:p>
          <a:p>
            <a:pPr marL="457200" lvl="0" indent="-342900" rtl="0">
              <a:spcBef>
                <a:spcPts val="0"/>
              </a:spcBef>
              <a:buClr>
                <a:srgbClr val="666666"/>
              </a:buClr>
              <a:buSzPct val="100000"/>
              <a:buFont typeface="Montserrat"/>
              <a:buChar char="●"/>
            </a:pPr>
            <a:r>
              <a:rPr lang="en" sz="1800" b="1">
                <a:solidFill>
                  <a:srgbClr val="666666"/>
                </a:solidFill>
                <a:latin typeface="Montserrat"/>
                <a:ea typeface="Montserrat"/>
                <a:cs typeface="Montserrat"/>
                <a:sym typeface="Montserrat"/>
              </a:rPr>
              <a:t>Know the two important items that you must bring to the test!</a:t>
            </a:r>
          </a:p>
          <a:p>
            <a:pPr lvl="0" rtl="0">
              <a:spcBef>
                <a:spcPts val="0"/>
              </a:spcBef>
              <a:buNone/>
            </a:pPr>
            <a:endParaRPr sz="1800" b="1">
              <a:solidFill>
                <a:srgbClr val="666666"/>
              </a:solidFill>
              <a:latin typeface="Montserrat"/>
              <a:ea typeface="Montserrat"/>
              <a:cs typeface="Montserrat"/>
              <a:sym typeface="Montserrat"/>
            </a:endParaRPr>
          </a:p>
        </p:txBody>
      </p:sp>
      <p:pic>
        <p:nvPicPr>
          <p:cNvPr id="62" name="Shape 62"/>
          <p:cNvPicPr preferRelativeResize="0"/>
          <p:nvPr/>
        </p:nvPicPr>
        <p:blipFill>
          <a:blip r:embed="rId4">
            <a:alphaModFix/>
          </a:blip>
          <a:stretch>
            <a:fillRect/>
          </a:stretch>
        </p:blipFill>
        <p:spPr>
          <a:xfrm>
            <a:off x="371012" y="275637"/>
            <a:ext cx="7305675" cy="1457325"/>
          </a:xfrm>
          <a:prstGeom prst="rect">
            <a:avLst/>
          </a:prstGeom>
          <a:noFill/>
          <a:ln>
            <a:noFill/>
          </a:ln>
        </p:spPr>
      </p:pic>
      <p:sp>
        <p:nvSpPr>
          <p:cNvPr id="63" name="Shape 63"/>
          <p:cNvSpPr txBox="1"/>
          <p:nvPr/>
        </p:nvSpPr>
        <p:spPr>
          <a:xfrm>
            <a:off x="731875" y="3826500"/>
            <a:ext cx="7305600" cy="765000"/>
          </a:xfrm>
          <a:prstGeom prst="rect">
            <a:avLst/>
          </a:prstGeom>
          <a:noFill/>
          <a:ln>
            <a:noFill/>
          </a:ln>
        </p:spPr>
        <p:txBody>
          <a:bodyPr wrap="square" lIns="91425" tIns="91425" rIns="91425" bIns="91425" anchor="t" anchorCtr="0">
            <a:noAutofit/>
          </a:bodyPr>
          <a:lstStyle/>
          <a:p>
            <a:pPr lvl="0" algn="ctr" rtl="0">
              <a:spcBef>
                <a:spcPts val="0"/>
              </a:spcBef>
              <a:buClr>
                <a:schemeClr val="dk1"/>
              </a:buClr>
              <a:buFont typeface="Arial"/>
              <a:buNone/>
            </a:pPr>
            <a:r>
              <a:rPr lang="en" b="1">
                <a:solidFill>
                  <a:srgbClr val="3D85C6"/>
                </a:solidFill>
                <a:latin typeface="Montserrat"/>
                <a:ea typeface="Montserrat"/>
                <a:cs typeface="Montserrat"/>
                <a:sym typeface="Montserrat"/>
              </a:rPr>
              <a:t>Testing Dates</a:t>
            </a:r>
          </a:p>
          <a:p>
            <a:pPr lvl="0" algn="l" rtl="0">
              <a:spcBef>
                <a:spcPts val="0"/>
              </a:spcBef>
              <a:buClr>
                <a:schemeClr val="dk1"/>
              </a:buClr>
              <a:buFont typeface="Arial"/>
              <a:buNone/>
            </a:pPr>
            <a:r>
              <a:rPr lang="en" b="1">
                <a:solidFill>
                  <a:srgbClr val="3D85C6"/>
                </a:solidFill>
                <a:latin typeface="Montserrat"/>
                <a:ea typeface="Montserrat"/>
                <a:cs typeface="Montserrat"/>
                <a:sym typeface="Montserrat"/>
              </a:rPr>
              <a:t>                         September 27th - MATH                   September 28 - READING</a:t>
            </a:r>
          </a:p>
          <a:p>
            <a:pPr lvl="0">
              <a:spcBef>
                <a:spcPts val="0"/>
              </a:spcBef>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67"/>
        <p:cNvGrpSpPr/>
        <p:nvPr/>
      </p:nvGrpSpPr>
      <p:grpSpPr>
        <a:xfrm>
          <a:off x="0" y="0"/>
          <a:ext cx="0" cy="0"/>
          <a:chOff x="0" y="0"/>
          <a:chExt cx="0" cy="0"/>
        </a:xfrm>
      </p:grpSpPr>
      <p:pic>
        <p:nvPicPr>
          <p:cNvPr id="68" name="Shape 68"/>
          <p:cNvPicPr preferRelativeResize="0"/>
          <p:nvPr/>
        </p:nvPicPr>
        <p:blipFill>
          <a:blip r:embed="rId3">
            <a:alphaModFix/>
          </a:blip>
          <a:stretch>
            <a:fillRect/>
          </a:stretch>
        </p:blipFill>
        <p:spPr>
          <a:xfrm>
            <a:off x="839750" y="22725"/>
            <a:ext cx="1191924" cy="1191924"/>
          </a:xfrm>
          <a:prstGeom prst="rect">
            <a:avLst/>
          </a:prstGeom>
          <a:noFill/>
          <a:ln>
            <a:noFill/>
          </a:ln>
        </p:spPr>
      </p:pic>
      <p:sp>
        <p:nvSpPr>
          <p:cNvPr id="69" name="Shape 69"/>
          <p:cNvSpPr txBox="1"/>
          <p:nvPr/>
        </p:nvSpPr>
        <p:spPr>
          <a:xfrm>
            <a:off x="8232400" y="4640325"/>
            <a:ext cx="810900" cy="503100"/>
          </a:xfrm>
          <a:prstGeom prst="rect">
            <a:avLst/>
          </a:prstGeom>
          <a:noFill/>
          <a:ln>
            <a:noFill/>
          </a:ln>
        </p:spPr>
        <p:txBody>
          <a:bodyPr wrap="square" lIns="91425" tIns="91425" rIns="91425" bIns="91425" anchor="t" anchorCtr="0">
            <a:noAutofit/>
          </a:bodyPr>
          <a:lstStyle/>
          <a:p>
            <a:pPr lvl="0" rtl="0">
              <a:spcBef>
                <a:spcPts val="0"/>
              </a:spcBef>
              <a:buNone/>
            </a:pPr>
            <a:r>
              <a:rPr lang="en" sz="1800">
                <a:latin typeface="Alfa Slab One"/>
                <a:ea typeface="Alfa Slab One"/>
                <a:cs typeface="Alfa Slab One"/>
                <a:sym typeface="Alfa Slab One"/>
              </a:rPr>
              <a:t>1-6</a:t>
            </a:r>
          </a:p>
        </p:txBody>
      </p:sp>
      <p:sp>
        <p:nvSpPr>
          <p:cNvPr id="70" name="Shape 70"/>
          <p:cNvSpPr txBox="1"/>
          <p:nvPr/>
        </p:nvSpPr>
        <p:spPr>
          <a:xfrm>
            <a:off x="461250" y="4598400"/>
            <a:ext cx="4305000" cy="503100"/>
          </a:xfrm>
          <a:prstGeom prst="rect">
            <a:avLst/>
          </a:prstGeom>
          <a:noFill/>
          <a:ln>
            <a:noFill/>
          </a:ln>
        </p:spPr>
        <p:txBody>
          <a:bodyPr wrap="square" lIns="91425" tIns="91425" rIns="91425" bIns="91425" anchor="t" anchorCtr="0">
            <a:noAutofit/>
          </a:bodyPr>
          <a:lstStyle/>
          <a:p>
            <a:pPr lvl="0" rtl="0">
              <a:lnSpc>
                <a:spcPct val="115000"/>
              </a:lnSpc>
              <a:spcBef>
                <a:spcPts val="0"/>
              </a:spcBef>
              <a:buNone/>
            </a:pPr>
            <a:endParaRPr sz="1800">
              <a:latin typeface="Alfa Slab One"/>
              <a:ea typeface="Alfa Slab One"/>
              <a:cs typeface="Alfa Slab One"/>
              <a:sym typeface="Alfa Slab One"/>
            </a:endParaRPr>
          </a:p>
        </p:txBody>
      </p:sp>
      <p:sp>
        <p:nvSpPr>
          <p:cNvPr id="71" name="Shape 71"/>
          <p:cNvSpPr txBox="1"/>
          <p:nvPr/>
        </p:nvSpPr>
        <p:spPr>
          <a:xfrm>
            <a:off x="503175" y="4444650"/>
            <a:ext cx="7463700" cy="587100"/>
          </a:xfrm>
          <a:prstGeom prst="rect">
            <a:avLst/>
          </a:prstGeom>
          <a:noFill/>
          <a:ln>
            <a:noFill/>
          </a:ln>
        </p:spPr>
        <p:txBody>
          <a:bodyPr wrap="square" lIns="91425" tIns="91425" rIns="91425" bIns="91425" anchor="t" anchorCtr="0">
            <a:noAutofit/>
          </a:bodyPr>
          <a:lstStyle/>
          <a:p>
            <a:pPr lvl="0">
              <a:spcBef>
                <a:spcPts val="0"/>
              </a:spcBef>
              <a:buNone/>
            </a:pPr>
            <a:endParaRPr/>
          </a:p>
        </p:txBody>
      </p:sp>
      <p:pic>
        <p:nvPicPr>
          <p:cNvPr id="72" name="Shape 72"/>
          <p:cNvPicPr preferRelativeResize="0"/>
          <p:nvPr/>
        </p:nvPicPr>
        <p:blipFill>
          <a:blip r:embed="rId4">
            <a:alphaModFix/>
          </a:blip>
          <a:stretch>
            <a:fillRect/>
          </a:stretch>
        </p:blipFill>
        <p:spPr>
          <a:xfrm>
            <a:off x="4569125" y="1143000"/>
            <a:ext cx="2771775" cy="2352675"/>
          </a:xfrm>
          <a:prstGeom prst="rect">
            <a:avLst/>
          </a:prstGeom>
          <a:noFill/>
          <a:ln>
            <a:noFill/>
          </a:ln>
        </p:spPr>
      </p:pic>
      <p:pic>
        <p:nvPicPr>
          <p:cNvPr id="73" name="Shape 73"/>
          <p:cNvPicPr preferRelativeResize="0"/>
          <p:nvPr/>
        </p:nvPicPr>
        <p:blipFill>
          <a:blip r:embed="rId5">
            <a:alphaModFix/>
          </a:blip>
          <a:stretch>
            <a:fillRect/>
          </a:stretch>
        </p:blipFill>
        <p:spPr>
          <a:xfrm>
            <a:off x="3868874" y="2880224"/>
            <a:ext cx="2654224" cy="2221275"/>
          </a:xfrm>
          <a:prstGeom prst="rect">
            <a:avLst/>
          </a:prstGeom>
          <a:noFill/>
          <a:ln>
            <a:noFill/>
          </a:ln>
        </p:spPr>
      </p:pic>
      <p:sp>
        <p:nvSpPr>
          <p:cNvPr id="74" name="Shape 74"/>
          <p:cNvSpPr txBox="1"/>
          <p:nvPr/>
        </p:nvSpPr>
        <p:spPr>
          <a:xfrm>
            <a:off x="5218475" y="524850"/>
            <a:ext cx="2857500" cy="503100"/>
          </a:xfrm>
          <a:prstGeom prst="rect">
            <a:avLst/>
          </a:prstGeom>
          <a:noFill/>
          <a:ln>
            <a:noFill/>
          </a:ln>
        </p:spPr>
        <p:txBody>
          <a:bodyPr wrap="square" lIns="91425" tIns="91425" rIns="91425" bIns="91425" anchor="t" anchorCtr="0">
            <a:noAutofit/>
          </a:bodyPr>
          <a:lstStyle/>
          <a:p>
            <a:pPr lvl="0">
              <a:spcBef>
                <a:spcPts val="0"/>
              </a:spcBef>
              <a:buNone/>
            </a:pPr>
            <a:endParaRPr/>
          </a:p>
        </p:txBody>
      </p:sp>
      <p:sp>
        <p:nvSpPr>
          <p:cNvPr id="75" name="Shape 75"/>
          <p:cNvSpPr txBox="1"/>
          <p:nvPr/>
        </p:nvSpPr>
        <p:spPr>
          <a:xfrm>
            <a:off x="2309325" y="325150"/>
            <a:ext cx="6148200" cy="587100"/>
          </a:xfrm>
          <a:prstGeom prst="rect">
            <a:avLst/>
          </a:prstGeom>
          <a:noFill/>
          <a:ln>
            <a:noFill/>
          </a:ln>
        </p:spPr>
        <p:txBody>
          <a:bodyPr wrap="square" lIns="91425" tIns="91425" rIns="91425" bIns="91425" anchor="t" anchorCtr="0">
            <a:noAutofit/>
          </a:bodyPr>
          <a:lstStyle/>
          <a:p>
            <a:pPr lvl="0">
              <a:spcBef>
                <a:spcPts val="0"/>
              </a:spcBef>
              <a:buNone/>
            </a:pPr>
            <a:r>
              <a:rPr lang="en" sz="2400">
                <a:solidFill>
                  <a:srgbClr val="434343"/>
                </a:solidFill>
                <a:latin typeface="Alfa Slab One"/>
                <a:ea typeface="Alfa Slab One"/>
                <a:cs typeface="Alfa Slab One"/>
                <a:sym typeface="Alfa Slab One"/>
              </a:rPr>
              <a:t>Go to Self Service, and download the NWEA MAP Testing app. </a:t>
            </a:r>
          </a:p>
        </p:txBody>
      </p:sp>
      <p:pic>
        <p:nvPicPr>
          <p:cNvPr id="76" name="Shape 76"/>
          <p:cNvPicPr preferRelativeResize="0"/>
          <p:nvPr/>
        </p:nvPicPr>
        <p:blipFill>
          <a:blip r:embed="rId6">
            <a:alphaModFix/>
          </a:blip>
          <a:stretch>
            <a:fillRect/>
          </a:stretch>
        </p:blipFill>
        <p:spPr>
          <a:xfrm>
            <a:off x="2309325" y="1334599"/>
            <a:ext cx="6220149" cy="376689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0"/>
        <p:cNvGrpSpPr/>
        <p:nvPr/>
      </p:nvGrpSpPr>
      <p:grpSpPr>
        <a:xfrm>
          <a:off x="0" y="0"/>
          <a:ext cx="0" cy="0"/>
          <a:chOff x="0" y="0"/>
          <a:chExt cx="0" cy="0"/>
        </a:xfrm>
      </p:grpSpPr>
      <p:pic>
        <p:nvPicPr>
          <p:cNvPr id="81" name="Shape 81"/>
          <p:cNvPicPr preferRelativeResize="0"/>
          <p:nvPr/>
        </p:nvPicPr>
        <p:blipFill>
          <a:blip r:embed="rId4">
            <a:alphaModFix/>
          </a:blip>
          <a:stretch>
            <a:fillRect/>
          </a:stretch>
        </p:blipFill>
        <p:spPr>
          <a:xfrm>
            <a:off x="839750" y="22725"/>
            <a:ext cx="1191924" cy="1191924"/>
          </a:xfrm>
          <a:prstGeom prst="rect">
            <a:avLst/>
          </a:prstGeom>
          <a:noFill/>
          <a:ln>
            <a:noFill/>
          </a:ln>
        </p:spPr>
      </p:pic>
      <p:sp>
        <p:nvSpPr>
          <p:cNvPr id="82" name="Shape 82"/>
          <p:cNvSpPr txBox="1"/>
          <p:nvPr/>
        </p:nvSpPr>
        <p:spPr>
          <a:xfrm>
            <a:off x="8232400" y="4640325"/>
            <a:ext cx="810900" cy="503100"/>
          </a:xfrm>
          <a:prstGeom prst="rect">
            <a:avLst/>
          </a:prstGeom>
          <a:noFill/>
          <a:ln>
            <a:noFill/>
          </a:ln>
        </p:spPr>
        <p:txBody>
          <a:bodyPr wrap="square" lIns="91425" tIns="91425" rIns="91425" bIns="91425" anchor="t" anchorCtr="0">
            <a:noAutofit/>
          </a:bodyPr>
          <a:lstStyle/>
          <a:p>
            <a:pPr lvl="0" rtl="0">
              <a:spcBef>
                <a:spcPts val="0"/>
              </a:spcBef>
              <a:buNone/>
            </a:pPr>
            <a:r>
              <a:rPr lang="en" sz="1800">
                <a:latin typeface="Alfa Slab One"/>
                <a:ea typeface="Alfa Slab One"/>
                <a:cs typeface="Alfa Slab One"/>
                <a:sym typeface="Alfa Slab One"/>
              </a:rPr>
              <a:t>1-6</a:t>
            </a:r>
          </a:p>
        </p:txBody>
      </p:sp>
      <p:sp>
        <p:nvSpPr>
          <p:cNvPr id="83" name="Shape 83"/>
          <p:cNvSpPr txBox="1"/>
          <p:nvPr/>
        </p:nvSpPr>
        <p:spPr>
          <a:xfrm>
            <a:off x="461250" y="4598400"/>
            <a:ext cx="4305000" cy="503100"/>
          </a:xfrm>
          <a:prstGeom prst="rect">
            <a:avLst/>
          </a:prstGeom>
          <a:noFill/>
          <a:ln>
            <a:noFill/>
          </a:ln>
        </p:spPr>
        <p:txBody>
          <a:bodyPr wrap="square" lIns="91425" tIns="91425" rIns="91425" bIns="91425" anchor="t" anchorCtr="0">
            <a:noAutofit/>
          </a:bodyPr>
          <a:lstStyle/>
          <a:p>
            <a:pPr lvl="0" rtl="0">
              <a:lnSpc>
                <a:spcPct val="115000"/>
              </a:lnSpc>
              <a:spcBef>
                <a:spcPts val="0"/>
              </a:spcBef>
              <a:buNone/>
            </a:pPr>
            <a:endParaRPr sz="1800">
              <a:latin typeface="Alfa Slab One"/>
              <a:ea typeface="Alfa Slab One"/>
              <a:cs typeface="Alfa Slab One"/>
              <a:sym typeface="Alfa Slab One"/>
            </a:endParaRPr>
          </a:p>
        </p:txBody>
      </p:sp>
      <p:sp>
        <p:nvSpPr>
          <p:cNvPr id="84" name="Shape 84"/>
          <p:cNvSpPr txBox="1"/>
          <p:nvPr/>
        </p:nvSpPr>
        <p:spPr>
          <a:xfrm>
            <a:off x="503175" y="4444650"/>
            <a:ext cx="7463700" cy="587100"/>
          </a:xfrm>
          <a:prstGeom prst="rect">
            <a:avLst/>
          </a:prstGeom>
          <a:noFill/>
          <a:ln>
            <a:noFill/>
          </a:ln>
        </p:spPr>
        <p:txBody>
          <a:bodyPr wrap="square" lIns="91425" tIns="91425" rIns="91425" bIns="91425" anchor="t" anchorCtr="0">
            <a:noAutofit/>
          </a:bodyPr>
          <a:lstStyle/>
          <a:p>
            <a:pPr lvl="0" rtl="0">
              <a:spcBef>
                <a:spcPts val="0"/>
              </a:spcBef>
              <a:buNone/>
            </a:pPr>
            <a:endParaRPr/>
          </a:p>
        </p:txBody>
      </p:sp>
      <p:pic>
        <p:nvPicPr>
          <p:cNvPr id="85" name="Shape 85"/>
          <p:cNvPicPr preferRelativeResize="0"/>
          <p:nvPr/>
        </p:nvPicPr>
        <p:blipFill>
          <a:blip r:embed="rId5">
            <a:alphaModFix/>
          </a:blip>
          <a:stretch>
            <a:fillRect/>
          </a:stretch>
        </p:blipFill>
        <p:spPr>
          <a:xfrm>
            <a:off x="4569125" y="1143000"/>
            <a:ext cx="2771775" cy="2352675"/>
          </a:xfrm>
          <a:prstGeom prst="rect">
            <a:avLst/>
          </a:prstGeom>
          <a:noFill/>
          <a:ln>
            <a:noFill/>
          </a:ln>
        </p:spPr>
      </p:pic>
      <p:pic>
        <p:nvPicPr>
          <p:cNvPr id="86" name="Shape 86"/>
          <p:cNvPicPr preferRelativeResize="0"/>
          <p:nvPr/>
        </p:nvPicPr>
        <p:blipFill>
          <a:blip r:embed="rId6">
            <a:alphaModFix/>
          </a:blip>
          <a:stretch>
            <a:fillRect/>
          </a:stretch>
        </p:blipFill>
        <p:spPr>
          <a:xfrm>
            <a:off x="3029100" y="1653345"/>
            <a:ext cx="2771775" cy="2319654"/>
          </a:xfrm>
          <a:prstGeom prst="rect">
            <a:avLst/>
          </a:prstGeom>
          <a:noFill/>
          <a:ln>
            <a:noFill/>
          </a:ln>
        </p:spPr>
      </p:pic>
      <p:sp>
        <p:nvSpPr>
          <p:cNvPr id="87" name="Shape 87"/>
          <p:cNvSpPr txBox="1"/>
          <p:nvPr/>
        </p:nvSpPr>
        <p:spPr>
          <a:xfrm>
            <a:off x="5218475" y="524850"/>
            <a:ext cx="2857500" cy="503100"/>
          </a:xfrm>
          <a:prstGeom prst="rect">
            <a:avLst/>
          </a:prstGeom>
          <a:noFill/>
          <a:ln>
            <a:noFill/>
          </a:ln>
        </p:spPr>
        <p:txBody>
          <a:bodyPr wrap="square" lIns="91425" tIns="91425" rIns="91425" bIns="91425" anchor="t" anchorCtr="0">
            <a:noAutofit/>
          </a:bodyPr>
          <a:lstStyle/>
          <a:p>
            <a:pPr lvl="0" rtl="0">
              <a:spcBef>
                <a:spcPts val="0"/>
              </a:spcBef>
              <a:buNone/>
            </a:pPr>
            <a:endParaRPr/>
          </a:p>
        </p:txBody>
      </p:sp>
      <p:sp>
        <p:nvSpPr>
          <p:cNvPr id="88" name="Shape 88"/>
          <p:cNvSpPr txBox="1"/>
          <p:nvPr/>
        </p:nvSpPr>
        <p:spPr>
          <a:xfrm>
            <a:off x="2309325" y="325150"/>
            <a:ext cx="6148200" cy="587100"/>
          </a:xfrm>
          <a:prstGeom prst="rect">
            <a:avLst/>
          </a:prstGeom>
          <a:noFill/>
          <a:ln>
            <a:noFill/>
          </a:ln>
        </p:spPr>
        <p:txBody>
          <a:bodyPr wrap="square" lIns="91425" tIns="91425" rIns="91425" bIns="91425" anchor="t" anchorCtr="0">
            <a:noAutofit/>
          </a:bodyPr>
          <a:lstStyle/>
          <a:p>
            <a:pPr lvl="0" rtl="0">
              <a:spcBef>
                <a:spcPts val="0"/>
              </a:spcBef>
              <a:buNone/>
            </a:pPr>
            <a:r>
              <a:rPr lang="en" sz="2400">
                <a:solidFill>
                  <a:srgbClr val="F3F3F3"/>
                </a:solidFill>
                <a:latin typeface="Alfa Slab One"/>
                <a:ea typeface="Alfa Slab One"/>
                <a:cs typeface="Alfa Slab One"/>
                <a:sym typeface="Alfa Slab One"/>
              </a:rPr>
              <a:t>It will look like this on your iPad.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Shape 93">
            <a:hlinkClick r:id="rId3"/>
          </p:cNvPr>
          <p:cNvPicPr preferRelativeResize="0"/>
          <p:nvPr/>
        </p:nvPicPr>
        <p:blipFill>
          <a:blip r:embed="rId4">
            <a:alphaModFix/>
          </a:blip>
          <a:stretch>
            <a:fillRect/>
          </a:stretch>
        </p:blipFill>
        <p:spPr>
          <a:xfrm>
            <a:off x="78674" y="70687"/>
            <a:ext cx="9065325" cy="5002125"/>
          </a:xfrm>
          <a:prstGeom prst="rect">
            <a:avLst/>
          </a:prstGeom>
          <a:noFill/>
          <a:ln>
            <a:noFill/>
          </a:ln>
        </p:spPr>
      </p:pic>
      <p:cxnSp>
        <p:nvCxnSpPr>
          <p:cNvPr id="94" name="Shape 94"/>
          <p:cNvCxnSpPr/>
          <p:nvPr/>
        </p:nvCxnSpPr>
        <p:spPr>
          <a:xfrm rot="10800000">
            <a:off x="7711800" y="4076300"/>
            <a:ext cx="0" cy="960000"/>
          </a:xfrm>
          <a:prstGeom prst="straightConnector1">
            <a:avLst/>
          </a:prstGeom>
          <a:noFill/>
          <a:ln w="76200" cap="flat" cmpd="sng">
            <a:solidFill>
              <a:srgbClr val="FF0000"/>
            </a:solidFill>
            <a:prstDash val="solid"/>
            <a:round/>
            <a:headEnd type="none" w="lg" len="lg"/>
            <a:tailEnd type="triangle" w="lg" len="lg"/>
          </a:ln>
        </p:spPr>
      </p:cxnSp>
      <p:sp>
        <p:nvSpPr>
          <p:cNvPr id="95" name="Shape 95"/>
          <p:cNvSpPr txBox="1"/>
          <p:nvPr/>
        </p:nvSpPr>
        <p:spPr>
          <a:xfrm>
            <a:off x="6736025" y="3698525"/>
            <a:ext cx="1699800" cy="236100"/>
          </a:xfrm>
          <a:prstGeom prst="rect">
            <a:avLst/>
          </a:prstGeom>
          <a:solidFill>
            <a:srgbClr val="FFFFFF"/>
          </a:solidFill>
          <a:ln>
            <a:noFill/>
          </a:ln>
        </p:spPr>
        <p:txBody>
          <a:bodyPr wrap="square" lIns="91425" tIns="91425" rIns="91425" bIns="91425" anchor="t" anchorCtr="0">
            <a:noAutofit/>
          </a:bodyPr>
          <a:lstStyle/>
          <a:p>
            <a:pPr lvl="0" rtl="0">
              <a:spcBef>
                <a:spcPts val="0"/>
              </a:spcBef>
              <a:buNone/>
            </a:pPr>
            <a:endParaRPr/>
          </a:p>
        </p:txBody>
      </p:sp>
      <p:sp>
        <p:nvSpPr>
          <p:cNvPr id="96" name="Shape 96"/>
          <p:cNvSpPr txBox="1"/>
          <p:nvPr/>
        </p:nvSpPr>
        <p:spPr>
          <a:xfrm>
            <a:off x="6736025" y="3558275"/>
            <a:ext cx="2187600" cy="516600"/>
          </a:xfrm>
          <a:prstGeom prst="rect">
            <a:avLst/>
          </a:prstGeom>
          <a:noFill/>
          <a:ln>
            <a:noFill/>
          </a:ln>
        </p:spPr>
        <p:txBody>
          <a:bodyPr wrap="square" lIns="91425" tIns="91425" rIns="91425" bIns="91425" anchor="t" anchorCtr="0">
            <a:noAutofit/>
          </a:bodyPr>
          <a:lstStyle/>
          <a:p>
            <a:pPr lvl="0" rtl="0">
              <a:spcBef>
                <a:spcPts val="0"/>
              </a:spcBef>
              <a:buNone/>
            </a:pPr>
            <a:r>
              <a:rPr lang="en" sz="1800" b="1" u="sng">
                <a:solidFill>
                  <a:srgbClr val="0000FF"/>
                </a:solidFill>
                <a:hlinkClick r:id="rId3"/>
              </a:rPr>
              <a:t>Map Growth</a:t>
            </a:r>
          </a:p>
        </p:txBody>
      </p:sp>
      <p:sp>
        <p:nvSpPr>
          <p:cNvPr id="97" name="Shape 97"/>
          <p:cNvSpPr txBox="1"/>
          <p:nvPr/>
        </p:nvSpPr>
        <p:spPr>
          <a:xfrm>
            <a:off x="3628950" y="1829475"/>
            <a:ext cx="2669100" cy="2246700"/>
          </a:xfrm>
          <a:prstGeom prst="rect">
            <a:avLst/>
          </a:prstGeom>
          <a:noFill/>
          <a:ln>
            <a:noFill/>
          </a:ln>
        </p:spPr>
        <p:txBody>
          <a:bodyPr wrap="square" lIns="91425" tIns="91425" rIns="91425" bIns="91425" anchor="t" anchorCtr="0">
            <a:noAutofit/>
          </a:bodyPr>
          <a:lstStyle/>
          <a:p>
            <a:pPr lvl="0" rtl="0">
              <a:spcBef>
                <a:spcPts val="0"/>
              </a:spcBef>
              <a:buNone/>
            </a:pPr>
            <a:endParaRPr/>
          </a:p>
        </p:txBody>
      </p:sp>
      <p:sp>
        <p:nvSpPr>
          <p:cNvPr id="98" name="Shape 98"/>
          <p:cNvSpPr txBox="1"/>
          <p:nvPr/>
        </p:nvSpPr>
        <p:spPr>
          <a:xfrm>
            <a:off x="1304625" y="809775"/>
            <a:ext cx="5923200" cy="3479100"/>
          </a:xfrm>
          <a:prstGeom prst="rect">
            <a:avLst/>
          </a:prstGeom>
          <a:solidFill>
            <a:srgbClr val="FFFFFF"/>
          </a:solidFill>
          <a:ln>
            <a:noFill/>
          </a:ln>
        </p:spPr>
        <p:txBody>
          <a:bodyPr wrap="square" lIns="91425" tIns="91425" rIns="91425" bIns="91425" anchor="t" anchorCtr="0">
            <a:noAutofit/>
          </a:bodyPr>
          <a:lstStyle/>
          <a:p>
            <a:pPr lvl="0" rtl="0">
              <a:spcBef>
                <a:spcPts val="0"/>
              </a:spcBef>
              <a:buNone/>
            </a:pPr>
            <a:endParaRPr/>
          </a:p>
        </p:txBody>
      </p:sp>
      <p:sp>
        <p:nvSpPr>
          <p:cNvPr id="99" name="Shape 99"/>
          <p:cNvSpPr txBox="1"/>
          <p:nvPr/>
        </p:nvSpPr>
        <p:spPr>
          <a:xfrm>
            <a:off x="6358150" y="809775"/>
            <a:ext cx="1049700" cy="704700"/>
          </a:xfrm>
          <a:prstGeom prst="rect">
            <a:avLst/>
          </a:prstGeom>
          <a:solidFill>
            <a:srgbClr val="FFFFFF"/>
          </a:solidFill>
          <a:ln>
            <a:noFill/>
          </a:ln>
        </p:spPr>
        <p:txBody>
          <a:bodyPr wrap="square" lIns="91425" tIns="91425" rIns="91425" bIns="91425" anchor="t" anchorCtr="0">
            <a:noAutofit/>
          </a:bodyPr>
          <a:lstStyle/>
          <a:p>
            <a:pPr lvl="0" rtl="0">
              <a:spcBef>
                <a:spcPts val="0"/>
              </a:spcBef>
              <a:buNone/>
            </a:pPr>
            <a:endParaRPr/>
          </a:p>
        </p:txBody>
      </p:sp>
      <p:sp>
        <p:nvSpPr>
          <p:cNvPr id="100" name="Shape 100"/>
          <p:cNvSpPr txBox="1"/>
          <p:nvPr/>
        </p:nvSpPr>
        <p:spPr>
          <a:xfrm>
            <a:off x="5878275" y="1739500"/>
            <a:ext cx="3265800" cy="3333300"/>
          </a:xfrm>
          <a:prstGeom prst="rect">
            <a:avLst/>
          </a:prstGeom>
          <a:solidFill>
            <a:srgbClr val="FFFFFF"/>
          </a:solidFill>
          <a:ln>
            <a:noFill/>
          </a:ln>
        </p:spPr>
        <p:txBody>
          <a:bodyPr wrap="square" lIns="91425" tIns="91425" rIns="91425" bIns="91425" anchor="t" anchorCtr="0">
            <a:noAutofit/>
          </a:bodyPr>
          <a:lstStyle/>
          <a:p>
            <a:pPr lvl="0">
              <a:spcBef>
                <a:spcPts val="0"/>
              </a:spcBef>
              <a:buNone/>
            </a:pPr>
            <a:endParaRPr/>
          </a:p>
        </p:txBody>
      </p:sp>
      <p:pic>
        <p:nvPicPr>
          <p:cNvPr id="101" name="Shape 101"/>
          <p:cNvPicPr preferRelativeResize="0"/>
          <p:nvPr/>
        </p:nvPicPr>
        <p:blipFill>
          <a:blip r:embed="rId5">
            <a:alphaModFix/>
          </a:blip>
          <a:stretch>
            <a:fillRect/>
          </a:stretch>
        </p:blipFill>
        <p:spPr>
          <a:xfrm>
            <a:off x="4674925" y="1131900"/>
            <a:ext cx="3036875" cy="3036875"/>
          </a:xfrm>
          <a:prstGeom prst="rect">
            <a:avLst/>
          </a:prstGeom>
          <a:noFill/>
          <a:ln>
            <a:noFill/>
          </a:ln>
        </p:spPr>
      </p:pic>
      <p:sp>
        <p:nvSpPr>
          <p:cNvPr id="102" name="Shape 102"/>
          <p:cNvSpPr txBox="1"/>
          <p:nvPr/>
        </p:nvSpPr>
        <p:spPr>
          <a:xfrm>
            <a:off x="254925" y="809775"/>
            <a:ext cx="3988800" cy="3333300"/>
          </a:xfrm>
          <a:prstGeom prst="rect">
            <a:avLst/>
          </a:prstGeom>
          <a:noFill/>
          <a:ln>
            <a:noFill/>
          </a:ln>
        </p:spPr>
        <p:txBody>
          <a:bodyPr wrap="square" lIns="91425" tIns="91425" rIns="91425" bIns="91425" anchor="t" anchorCtr="0">
            <a:noAutofit/>
          </a:bodyPr>
          <a:lstStyle/>
          <a:p>
            <a:pPr lvl="0">
              <a:spcBef>
                <a:spcPts val="0"/>
              </a:spcBef>
              <a:buNone/>
            </a:pPr>
            <a:r>
              <a:rPr lang="en" sz="1800" b="1" i="1">
                <a:solidFill>
                  <a:srgbClr val="6AA84F"/>
                </a:solidFill>
                <a:latin typeface="Georgia"/>
                <a:ea typeface="Georgia"/>
                <a:cs typeface="Georgia"/>
                <a:sym typeface="Georgia"/>
              </a:rPr>
              <a:t>Now try a sample test! Use this QR Code to go to the </a:t>
            </a:r>
            <a:r>
              <a:rPr lang="en" sz="1800" b="1" i="1">
                <a:solidFill>
                  <a:srgbClr val="9900FF"/>
                </a:solidFill>
                <a:latin typeface="Georgia"/>
                <a:ea typeface="Georgia"/>
                <a:cs typeface="Georgia"/>
                <a:sym typeface="Georgia"/>
              </a:rPr>
              <a:t>MAP GROWTH grade 6+</a:t>
            </a:r>
            <a:r>
              <a:rPr lang="en" sz="1800" b="1" i="1">
                <a:solidFill>
                  <a:srgbClr val="6AA84F"/>
                </a:solidFill>
                <a:latin typeface="Georgia"/>
                <a:ea typeface="Georgia"/>
                <a:cs typeface="Georgia"/>
                <a:sym typeface="Georgia"/>
              </a:rPr>
              <a:t> questions in math, reading, and science!</a:t>
            </a:r>
          </a:p>
          <a:p>
            <a:pPr lvl="0">
              <a:spcBef>
                <a:spcPts val="0"/>
              </a:spcBef>
              <a:buNone/>
            </a:pPr>
            <a:endParaRPr sz="1800" b="1" i="1">
              <a:solidFill>
                <a:srgbClr val="434343"/>
              </a:solidFill>
              <a:latin typeface="Georgia"/>
              <a:ea typeface="Georgia"/>
              <a:cs typeface="Georgia"/>
              <a:sym typeface="Georgia"/>
            </a:endParaRPr>
          </a:p>
          <a:p>
            <a:pPr lvl="0">
              <a:spcBef>
                <a:spcPts val="0"/>
              </a:spcBef>
              <a:buNone/>
            </a:pPr>
            <a:r>
              <a:rPr lang="en" sz="1800" b="1" i="1">
                <a:solidFill>
                  <a:srgbClr val="434343"/>
                </a:solidFill>
                <a:latin typeface="Georgia"/>
                <a:ea typeface="Georgia"/>
                <a:cs typeface="Georgia"/>
                <a:sym typeface="Georgia"/>
              </a:rPr>
              <a:t>TIP: </a:t>
            </a:r>
            <a:r>
              <a:rPr lang="en" b="1" i="1">
                <a:solidFill>
                  <a:srgbClr val="434343"/>
                </a:solidFill>
                <a:latin typeface="Georgia"/>
                <a:ea typeface="Georgia"/>
                <a:cs typeface="Georgia"/>
                <a:sym typeface="Georgia"/>
              </a:rPr>
              <a:t>Some questions will be easy, and others will be more difficult. You cannot get all the answers correct, but that is okay. If you really do not know the answer to a question, try to eliminate some answer choices, and then choose the best answer out of the remaining options. </a:t>
            </a:r>
          </a:p>
          <a:p>
            <a:pPr lvl="0">
              <a:spcBef>
                <a:spcPts val="0"/>
              </a:spcBef>
              <a:buNone/>
            </a:pPr>
            <a:endParaRPr b="1" i="1">
              <a:solidFill>
                <a:srgbClr val="434343"/>
              </a:solidFill>
              <a:latin typeface="Georgia"/>
              <a:ea typeface="Georgia"/>
              <a:cs typeface="Georgia"/>
              <a:sym typeface="Georgia"/>
            </a:endParaRPr>
          </a:p>
          <a:p>
            <a:pPr lvl="0">
              <a:spcBef>
                <a:spcPts val="0"/>
              </a:spcBef>
              <a:buClr>
                <a:schemeClr val="dk1"/>
              </a:buClr>
              <a:buSzPct val="61111"/>
              <a:buFont typeface="Arial"/>
              <a:buNone/>
            </a:pPr>
            <a:r>
              <a:rPr lang="en" sz="1800" b="1" i="1">
                <a:solidFill>
                  <a:srgbClr val="434343"/>
                </a:solidFill>
                <a:latin typeface="Georgia"/>
                <a:ea typeface="Georgia"/>
                <a:cs typeface="Georgia"/>
                <a:sym typeface="Georgia"/>
              </a:rPr>
              <a:t>What did </a:t>
            </a:r>
            <a:r>
              <a:rPr lang="en" sz="1800" b="1" i="1">
                <a:solidFill>
                  <a:srgbClr val="38761D"/>
                </a:solidFill>
                <a:latin typeface="Georgia"/>
                <a:ea typeface="Georgia"/>
                <a:cs typeface="Georgia"/>
                <a:sym typeface="Georgia"/>
              </a:rPr>
              <a:t>YOU</a:t>
            </a:r>
            <a:r>
              <a:rPr lang="en" sz="1800" b="1" i="1">
                <a:solidFill>
                  <a:srgbClr val="434343"/>
                </a:solidFill>
                <a:latin typeface="Georgia"/>
                <a:ea typeface="Georgia"/>
                <a:cs typeface="Georgia"/>
                <a:sym typeface="Georgia"/>
              </a:rPr>
              <a:t> notice about the test?</a:t>
            </a:r>
          </a:p>
          <a:p>
            <a:pPr lvl="0">
              <a:spcBef>
                <a:spcPts val="0"/>
              </a:spcBef>
              <a:buNone/>
            </a:pPr>
            <a:endParaRPr b="1">
              <a:solidFill>
                <a:srgbClr val="434343"/>
              </a:solidFill>
              <a:latin typeface="Georgia"/>
              <a:ea typeface="Georgia"/>
              <a:cs typeface="Georgia"/>
              <a:sym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Shape 107"/>
          <p:cNvPicPr preferRelativeResize="0"/>
          <p:nvPr/>
        </p:nvPicPr>
        <p:blipFill>
          <a:blip r:embed="rId3">
            <a:alphaModFix/>
          </a:blip>
          <a:stretch>
            <a:fillRect/>
          </a:stretch>
        </p:blipFill>
        <p:spPr>
          <a:xfrm>
            <a:off x="89975" y="60550"/>
            <a:ext cx="9144001" cy="4930550"/>
          </a:xfrm>
          <a:prstGeom prst="rect">
            <a:avLst/>
          </a:prstGeom>
          <a:noFill/>
          <a:ln>
            <a:noFill/>
          </a:ln>
        </p:spPr>
      </p:pic>
      <p:sp>
        <p:nvSpPr>
          <p:cNvPr id="108" name="Shape 108"/>
          <p:cNvSpPr txBox="1"/>
          <p:nvPr/>
        </p:nvSpPr>
        <p:spPr>
          <a:xfrm>
            <a:off x="2564250" y="3898875"/>
            <a:ext cx="4708500" cy="659700"/>
          </a:xfrm>
          <a:prstGeom prst="rect">
            <a:avLst/>
          </a:prstGeom>
          <a:noFill/>
          <a:ln>
            <a:noFill/>
          </a:ln>
        </p:spPr>
        <p:txBody>
          <a:bodyPr wrap="square" lIns="91425" tIns="91425" rIns="91425" bIns="91425" anchor="t" anchorCtr="0">
            <a:noAutofit/>
          </a:bodyPr>
          <a:lstStyle/>
          <a:p>
            <a:pPr lvl="0">
              <a:spcBef>
                <a:spcPts val="0"/>
              </a:spcBef>
              <a:buNone/>
            </a:pPr>
            <a:r>
              <a:rPr lang="en" b="1">
                <a:solidFill>
                  <a:srgbClr val="FF0000"/>
                </a:solidFill>
              </a:rPr>
              <a:t>See the next slide if you have a pop-up blocker 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Shape 113"/>
          <p:cNvPicPr preferRelativeResize="0"/>
          <p:nvPr/>
        </p:nvPicPr>
        <p:blipFill>
          <a:blip r:embed="rId3">
            <a:alphaModFix/>
          </a:blip>
          <a:stretch>
            <a:fillRect/>
          </a:stretch>
        </p:blipFill>
        <p:spPr>
          <a:xfrm>
            <a:off x="1346200" y="152400"/>
            <a:ext cx="6451599" cy="4838699"/>
          </a:xfrm>
          <a:prstGeom prst="rect">
            <a:avLst/>
          </a:prstGeom>
          <a:noFill/>
          <a:ln>
            <a:noFill/>
          </a:ln>
        </p:spPr>
      </p:pic>
      <p:cxnSp>
        <p:nvCxnSpPr>
          <p:cNvPr id="114" name="Shape 114"/>
          <p:cNvCxnSpPr/>
          <p:nvPr/>
        </p:nvCxnSpPr>
        <p:spPr>
          <a:xfrm rot="10800000" flipH="1">
            <a:off x="179925" y="1154675"/>
            <a:ext cx="824700" cy="15000"/>
          </a:xfrm>
          <a:prstGeom prst="straightConnector1">
            <a:avLst/>
          </a:prstGeom>
          <a:noFill/>
          <a:ln w="38100" cap="flat" cmpd="sng">
            <a:solidFill>
              <a:srgbClr val="FF0000"/>
            </a:solidFill>
            <a:prstDash val="solid"/>
            <a:round/>
            <a:headEnd type="none" w="lg" len="lg"/>
            <a:tailEnd type="triangle" w="lg" len="lg"/>
          </a:ln>
        </p:spPr>
      </p:cxnSp>
      <p:cxnSp>
        <p:nvCxnSpPr>
          <p:cNvPr id="115" name="Shape 115"/>
          <p:cNvCxnSpPr/>
          <p:nvPr/>
        </p:nvCxnSpPr>
        <p:spPr>
          <a:xfrm flipH="1">
            <a:off x="7887725" y="3703925"/>
            <a:ext cx="869700" cy="15000"/>
          </a:xfrm>
          <a:prstGeom prst="straightConnector1">
            <a:avLst/>
          </a:prstGeom>
          <a:noFill/>
          <a:ln w="38100" cap="flat" cmpd="sng">
            <a:solidFill>
              <a:srgbClr val="FF0000"/>
            </a:solidFill>
            <a:prstDash val="solid"/>
            <a:round/>
            <a:headEnd type="none" w="lg" len="lg"/>
            <a:tailEnd type="triangle" w="lg" len="lg"/>
          </a:ln>
        </p:spPr>
      </p:cxnSp>
      <p:sp>
        <p:nvSpPr>
          <p:cNvPr id="116" name="Shape 116"/>
          <p:cNvSpPr txBox="1"/>
          <p:nvPr/>
        </p:nvSpPr>
        <p:spPr>
          <a:xfrm>
            <a:off x="7887725" y="3943850"/>
            <a:ext cx="1256400" cy="1109700"/>
          </a:xfrm>
          <a:prstGeom prst="rect">
            <a:avLst/>
          </a:prstGeom>
          <a:noFill/>
          <a:ln>
            <a:noFill/>
          </a:ln>
        </p:spPr>
        <p:txBody>
          <a:bodyPr wrap="square" lIns="91425" tIns="91425" rIns="91425" bIns="91425" anchor="t" anchorCtr="0">
            <a:noAutofit/>
          </a:bodyPr>
          <a:lstStyle/>
          <a:p>
            <a:pPr lvl="0">
              <a:spcBef>
                <a:spcPts val="0"/>
              </a:spcBef>
              <a:buNone/>
            </a:pPr>
            <a:r>
              <a:rPr lang="en"/>
              <a:t>Turn- off. Should be white and not green.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body" idx="4294967295"/>
          </p:nvPr>
        </p:nvSpPr>
        <p:spPr>
          <a:xfrm>
            <a:off x="311700" y="1484575"/>
            <a:ext cx="8520600" cy="1634400"/>
          </a:xfrm>
          <a:prstGeom prst="rect">
            <a:avLst/>
          </a:prstGeom>
        </p:spPr>
        <p:txBody>
          <a:bodyPr wrap="square" lIns="91425" tIns="91425" rIns="91425" bIns="91425" anchor="t" anchorCtr="0">
            <a:noAutofit/>
          </a:bodyPr>
          <a:lstStyle/>
          <a:p>
            <a:pPr marL="457200" lvl="0" indent="-457200" rtl="0">
              <a:lnSpc>
                <a:spcPct val="100000"/>
              </a:lnSpc>
              <a:spcBef>
                <a:spcPts val="0"/>
              </a:spcBef>
              <a:spcAft>
                <a:spcPts val="0"/>
              </a:spcAft>
              <a:buClr>
                <a:srgbClr val="FF0000"/>
              </a:buClr>
              <a:buSzPct val="150000"/>
              <a:buFont typeface="Alfa Slab One"/>
              <a:buAutoNum type="arabicPeriod"/>
            </a:pPr>
            <a:r>
              <a:rPr lang="en" sz="2400" b="1">
                <a:solidFill>
                  <a:srgbClr val="666666"/>
                </a:solidFill>
                <a:latin typeface="Average"/>
                <a:ea typeface="Average"/>
                <a:cs typeface="Average"/>
                <a:sym typeface="Average"/>
              </a:rPr>
              <a:t>iPads must be fully charged.</a:t>
            </a:r>
          </a:p>
          <a:p>
            <a:pPr lvl="0" rtl="0">
              <a:lnSpc>
                <a:spcPct val="100000"/>
              </a:lnSpc>
              <a:spcBef>
                <a:spcPts val="0"/>
              </a:spcBef>
              <a:spcAft>
                <a:spcPts val="0"/>
              </a:spcAft>
              <a:buNone/>
            </a:pPr>
            <a:endParaRPr b="1">
              <a:solidFill>
                <a:srgbClr val="666666"/>
              </a:solidFill>
              <a:latin typeface="Average"/>
              <a:ea typeface="Average"/>
              <a:cs typeface="Average"/>
              <a:sym typeface="Average"/>
            </a:endParaRPr>
          </a:p>
          <a:p>
            <a:pPr lvl="0" rtl="0">
              <a:lnSpc>
                <a:spcPct val="100000"/>
              </a:lnSpc>
              <a:spcBef>
                <a:spcPts val="0"/>
              </a:spcBef>
              <a:spcAft>
                <a:spcPts val="0"/>
              </a:spcAft>
              <a:buNone/>
            </a:pPr>
            <a:endParaRPr b="1">
              <a:solidFill>
                <a:srgbClr val="666666"/>
              </a:solidFill>
              <a:latin typeface="Average"/>
              <a:ea typeface="Average"/>
              <a:cs typeface="Average"/>
              <a:sym typeface="Average"/>
            </a:endParaRPr>
          </a:p>
          <a:p>
            <a:pPr lvl="0">
              <a:spcBef>
                <a:spcPts val="0"/>
              </a:spcBef>
              <a:buNone/>
            </a:pPr>
            <a:endParaRPr/>
          </a:p>
        </p:txBody>
      </p:sp>
      <p:pic>
        <p:nvPicPr>
          <p:cNvPr id="122" name="Shape 122" descr="animated.gif"/>
          <p:cNvPicPr preferRelativeResize="0"/>
          <p:nvPr/>
        </p:nvPicPr>
        <p:blipFill>
          <a:blip r:embed="rId3">
            <a:alphaModFix/>
          </a:blip>
          <a:stretch>
            <a:fillRect/>
          </a:stretch>
        </p:blipFill>
        <p:spPr>
          <a:xfrm>
            <a:off x="5718062" y="925400"/>
            <a:ext cx="3171825" cy="2752725"/>
          </a:xfrm>
          <a:prstGeom prst="rect">
            <a:avLst/>
          </a:prstGeom>
          <a:noFill/>
          <a:ln>
            <a:noFill/>
          </a:ln>
        </p:spPr>
      </p:pic>
      <p:sp>
        <p:nvSpPr>
          <p:cNvPr id="123" name="Shape 123"/>
          <p:cNvSpPr txBox="1"/>
          <p:nvPr/>
        </p:nvSpPr>
        <p:spPr>
          <a:xfrm>
            <a:off x="449875" y="344900"/>
            <a:ext cx="8232600" cy="807600"/>
          </a:xfrm>
          <a:prstGeom prst="rect">
            <a:avLst/>
          </a:prstGeom>
          <a:noFill/>
          <a:ln>
            <a:noFill/>
          </a:ln>
        </p:spPr>
        <p:txBody>
          <a:bodyPr wrap="square" lIns="91425" tIns="91425" rIns="91425" bIns="91425" anchor="t" anchorCtr="0">
            <a:noAutofit/>
          </a:bodyPr>
          <a:lstStyle/>
          <a:p>
            <a:pPr lvl="0">
              <a:spcBef>
                <a:spcPts val="0"/>
              </a:spcBef>
              <a:buNone/>
            </a:pPr>
            <a:r>
              <a:rPr lang="en" sz="2400">
                <a:solidFill>
                  <a:srgbClr val="434343"/>
                </a:solidFill>
                <a:latin typeface="Alfa Slab One"/>
                <a:ea typeface="Alfa Slab One"/>
                <a:cs typeface="Alfa Slab One"/>
                <a:sym typeface="Alfa Slab One"/>
              </a:rPr>
              <a:t>ALL Students! You MUST bring these </a:t>
            </a:r>
            <a:r>
              <a:rPr lang="en" sz="2400" b="1">
                <a:solidFill>
                  <a:srgbClr val="FF0000"/>
                </a:solidFill>
                <a:latin typeface="Alfa Slab One"/>
                <a:ea typeface="Alfa Slab One"/>
                <a:cs typeface="Alfa Slab One"/>
                <a:sym typeface="Alfa Slab One"/>
              </a:rPr>
              <a:t>two</a:t>
            </a:r>
            <a:r>
              <a:rPr lang="en" sz="2400">
                <a:solidFill>
                  <a:srgbClr val="434343"/>
                </a:solidFill>
                <a:latin typeface="Alfa Slab One"/>
                <a:ea typeface="Alfa Slab One"/>
                <a:cs typeface="Alfa Slab One"/>
                <a:sym typeface="Alfa Slab One"/>
              </a:rPr>
              <a:t> important items before you can test on Wednesday and Thursday.</a:t>
            </a:r>
          </a:p>
          <a:p>
            <a:pPr lvl="0">
              <a:spcBef>
                <a:spcPts val="0"/>
              </a:spcBef>
              <a:buNone/>
            </a:pPr>
            <a:endParaRPr sz="3000">
              <a:solidFill>
                <a:srgbClr val="FF0000"/>
              </a:solidFill>
              <a:latin typeface="Alfa Slab One"/>
              <a:ea typeface="Alfa Slab One"/>
              <a:cs typeface="Alfa Slab One"/>
              <a:sym typeface="Alfa Slab One"/>
            </a:endParaRPr>
          </a:p>
          <a:p>
            <a:pPr lvl="0">
              <a:spcBef>
                <a:spcPts val="0"/>
              </a:spcBef>
              <a:buNone/>
            </a:pPr>
            <a:endParaRPr sz="3000">
              <a:solidFill>
                <a:srgbClr val="FF0000"/>
              </a:solidFill>
              <a:latin typeface="Alfa Slab One"/>
              <a:ea typeface="Alfa Slab One"/>
              <a:cs typeface="Alfa Slab One"/>
              <a:sym typeface="Alfa Slab One"/>
            </a:endParaRPr>
          </a:p>
          <a:p>
            <a:pPr lvl="0">
              <a:spcBef>
                <a:spcPts val="0"/>
              </a:spcBef>
              <a:buNone/>
            </a:pPr>
            <a:endParaRPr sz="3000">
              <a:solidFill>
                <a:srgbClr val="FF0000"/>
              </a:solidFill>
              <a:latin typeface="Alfa Slab One"/>
              <a:ea typeface="Alfa Slab One"/>
              <a:cs typeface="Alfa Slab One"/>
              <a:sym typeface="Alfa Slab One"/>
            </a:endParaRPr>
          </a:p>
        </p:txBody>
      </p:sp>
      <p:pic>
        <p:nvPicPr>
          <p:cNvPr id="124" name="Shape 124"/>
          <p:cNvPicPr preferRelativeResize="0"/>
          <p:nvPr/>
        </p:nvPicPr>
        <p:blipFill>
          <a:blip r:embed="rId4">
            <a:alphaModFix/>
          </a:blip>
          <a:stretch>
            <a:fillRect/>
          </a:stretch>
        </p:blipFill>
        <p:spPr>
          <a:xfrm>
            <a:off x="989725" y="2197300"/>
            <a:ext cx="2857500" cy="990600"/>
          </a:xfrm>
          <a:prstGeom prst="rect">
            <a:avLst/>
          </a:prstGeom>
          <a:noFill/>
          <a:ln>
            <a:noFill/>
          </a:ln>
        </p:spPr>
      </p:pic>
      <p:sp>
        <p:nvSpPr>
          <p:cNvPr id="125" name="Shape 125"/>
          <p:cNvSpPr txBox="1"/>
          <p:nvPr/>
        </p:nvSpPr>
        <p:spPr>
          <a:xfrm>
            <a:off x="1934450" y="3778750"/>
            <a:ext cx="1709400" cy="856500"/>
          </a:xfrm>
          <a:prstGeom prst="rect">
            <a:avLst/>
          </a:prstGeom>
          <a:noFill/>
          <a:ln>
            <a:noFill/>
          </a:ln>
        </p:spPr>
        <p:txBody>
          <a:bodyPr wrap="square" lIns="91425" tIns="91425" rIns="91425" bIns="91425" anchor="t" anchorCtr="0">
            <a:noAutofit/>
          </a:bodyPr>
          <a:lstStyle/>
          <a:p>
            <a:pPr lvl="0">
              <a:spcBef>
                <a:spcPts val="0"/>
              </a:spcBef>
              <a:buNone/>
            </a:pPr>
            <a:r>
              <a:rPr lang="en" sz="3600" b="1">
                <a:solidFill>
                  <a:srgbClr val="FF0000"/>
                </a:solidFill>
                <a:latin typeface="Alfa Slab One"/>
                <a:ea typeface="Alfa Slab One"/>
                <a:cs typeface="Alfa Slab One"/>
                <a:sym typeface="Alfa Slab One"/>
              </a:rPr>
              <a:t>2.</a:t>
            </a:r>
            <a:r>
              <a:rPr lang="en" sz="3600">
                <a:solidFill>
                  <a:srgbClr val="434343"/>
                </a:solidFill>
                <a:latin typeface="Average"/>
                <a:ea typeface="Average"/>
                <a:cs typeface="Average"/>
                <a:sym typeface="Average"/>
              </a:rPr>
              <a:t> </a:t>
            </a:r>
            <a:r>
              <a:rPr lang="en" sz="2400">
                <a:solidFill>
                  <a:srgbClr val="434343"/>
                </a:solidFill>
                <a:latin typeface="Average"/>
                <a:ea typeface="Average"/>
                <a:cs typeface="Average"/>
                <a:sym typeface="Average"/>
              </a:rPr>
              <a:t>A book</a:t>
            </a:r>
          </a:p>
        </p:txBody>
      </p:sp>
      <p:sp>
        <p:nvSpPr>
          <p:cNvPr id="126" name="Shape 126"/>
          <p:cNvSpPr txBox="1"/>
          <p:nvPr/>
        </p:nvSpPr>
        <p:spPr>
          <a:xfrm>
            <a:off x="2774200" y="2414300"/>
            <a:ext cx="7341900" cy="856500"/>
          </a:xfrm>
          <a:prstGeom prst="rect">
            <a:avLst/>
          </a:prstGeom>
          <a:noFill/>
          <a:ln>
            <a:noFill/>
          </a:ln>
        </p:spPr>
        <p:txBody>
          <a:bodyPr wrap="square" lIns="91425" tIns="91425" rIns="91425" bIns="91425" anchor="t" anchorCtr="0">
            <a:noAutofit/>
          </a:bodyPr>
          <a:lstStyle/>
          <a:p>
            <a:pPr lvl="0">
              <a:spcBef>
                <a:spcPts val="0"/>
              </a:spcBef>
              <a:buNone/>
            </a:pPr>
            <a:endParaRPr/>
          </a:p>
        </p:txBody>
      </p:sp>
      <p:sp>
        <p:nvSpPr>
          <p:cNvPr id="127" name="Shape 127"/>
          <p:cNvSpPr txBox="1"/>
          <p:nvPr/>
        </p:nvSpPr>
        <p:spPr>
          <a:xfrm>
            <a:off x="161725" y="1689475"/>
            <a:ext cx="828000" cy="365100"/>
          </a:xfrm>
          <a:prstGeom prst="rect">
            <a:avLst/>
          </a:prstGeom>
          <a:noFill/>
          <a:ln>
            <a:noFill/>
          </a:ln>
        </p:spPr>
        <p:txBody>
          <a:bodyPr wrap="square" lIns="91425" tIns="91425" rIns="91425" bIns="91425" anchor="t" anchorCtr="0">
            <a:noAutofit/>
          </a:bodyPr>
          <a:lstStyle/>
          <a:p>
            <a:pPr lvl="0" rtl="0">
              <a:spcBef>
                <a:spcPts val="0"/>
              </a:spcBef>
              <a:buNone/>
            </a:pPr>
            <a:endParaRPr sz="3000" b="1">
              <a:solidFill>
                <a:srgbClr val="FF0000"/>
              </a:solidFill>
              <a:latin typeface="Alfa Slab One"/>
              <a:ea typeface="Alfa Slab One"/>
              <a:cs typeface="Alfa Slab One"/>
              <a:sym typeface="Alfa Slab One"/>
            </a:endParaRPr>
          </a:p>
        </p:txBody>
      </p:sp>
      <p:pic>
        <p:nvPicPr>
          <p:cNvPr id="128" name="Shape 128"/>
          <p:cNvPicPr preferRelativeResize="0"/>
          <p:nvPr/>
        </p:nvPicPr>
        <p:blipFill>
          <a:blip r:embed="rId5">
            <a:alphaModFix/>
          </a:blip>
          <a:stretch>
            <a:fillRect/>
          </a:stretch>
        </p:blipFill>
        <p:spPr>
          <a:xfrm>
            <a:off x="3868875" y="3352300"/>
            <a:ext cx="1289625" cy="1709400"/>
          </a:xfrm>
          <a:prstGeom prst="rect">
            <a:avLst/>
          </a:prstGeom>
          <a:noFill/>
          <a:ln>
            <a:noFill/>
          </a:ln>
        </p:spPr>
      </p:pic>
      <p:pic>
        <p:nvPicPr>
          <p:cNvPr id="129" name="Shape 129"/>
          <p:cNvPicPr preferRelativeResize="0"/>
          <p:nvPr/>
        </p:nvPicPr>
        <p:blipFill>
          <a:blip r:embed="rId6">
            <a:alphaModFix/>
          </a:blip>
          <a:stretch>
            <a:fillRect/>
          </a:stretch>
        </p:blipFill>
        <p:spPr>
          <a:xfrm>
            <a:off x="5233475" y="3352300"/>
            <a:ext cx="1289625" cy="17093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33"/>
        <p:cNvGrpSpPr/>
        <p:nvPr/>
      </p:nvGrpSpPr>
      <p:grpSpPr>
        <a:xfrm>
          <a:off x="0" y="0"/>
          <a:ext cx="0" cy="0"/>
          <a:chOff x="0" y="0"/>
          <a:chExt cx="0" cy="0"/>
        </a:xfrm>
      </p:grpSpPr>
      <p:pic>
        <p:nvPicPr>
          <p:cNvPr id="134" name="Shape 134"/>
          <p:cNvPicPr preferRelativeResize="0"/>
          <p:nvPr/>
        </p:nvPicPr>
        <p:blipFill>
          <a:blip r:embed="rId3">
            <a:alphaModFix/>
          </a:blip>
          <a:stretch>
            <a:fillRect/>
          </a:stretch>
        </p:blipFill>
        <p:spPr>
          <a:xfrm>
            <a:off x="61299" y="0"/>
            <a:ext cx="8217324" cy="5143500"/>
          </a:xfrm>
          <a:prstGeom prst="rect">
            <a:avLst/>
          </a:prstGeom>
          <a:noFill/>
          <a:ln>
            <a:noFill/>
          </a:ln>
        </p:spPr>
      </p:pic>
      <p:sp>
        <p:nvSpPr>
          <p:cNvPr id="135" name="Shape 135"/>
          <p:cNvSpPr txBox="1"/>
          <p:nvPr/>
        </p:nvSpPr>
        <p:spPr>
          <a:xfrm>
            <a:off x="7561500" y="4312025"/>
            <a:ext cx="717300" cy="279600"/>
          </a:xfrm>
          <a:prstGeom prst="rect">
            <a:avLst/>
          </a:prstGeom>
          <a:noFill/>
          <a:ln>
            <a:noFill/>
          </a:ln>
        </p:spPr>
        <p:txBody>
          <a:bodyPr wrap="square" lIns="91425" tIns="91425" rIns="91425" bIns="91425" anchor="t" anchorCtr="0">
            <a:noAutofit/>
          </a:bodyPr>
          <a:lstStyle/>
          <a:p>
            <a:pPr lvl="0" rtl="0">
              <a:spcBef>
                <a:spcPts val="0"/>
              </a:spcBef>
              <a:buNone/>
            </a:pPr>
            <a:endParaRPr sz="1800">
              <a:latin typeface="Alfa Slab One"/>
              <a:ea typeface="Alfa Slab One"/>
              <a:cs typeface="Alfa Slab One"/>
              <a:sym typeface="Alfa Slab One"/>
            </a:endParaRPr>
          </a:p>
        </p:txBody>
      </p:sp>
      <p:sp>
        <p:nvSpPr>
          <p:cNvPr id="136" name="Shape 136"/>
          <p:cNvSpPr txBox="1"/>
          <p:nvPr/>
        </p:nvSpPr>
        <p:spPr>
          <a:xfrm>
            <a:off x="2047950" y="1827900"/>
            <a:ext cx="5048100" cy="1998600"/>
          </a:xfrm>
          <a:prstGeom prst="rect">
            <a:avLst/>
          </a:prstGeom>
          <a:solidFill>
            <a:srgbClr val="FFFFFF"/>
          </a:solidFill>
          <a:ln>
            <a:noFill/>
          </a:ln>
        </p:spPr>
        <p:txBody>
          <a:bodyPr wrap="square" lIns="91425" tIns="91425" rIns="91425" bIns="91425" anchor="t" anchorCtr="0">
            <a:noAutofit/>
          </a:bodyPr>
          <a:lstStyle/>
          <a:p>
            <a:pPr lvl="0" rtl="0">
              <a:spcBef>
                <a:spcPts val="0"/>
              </a:spcBef>
              <a:buNone/>
            </a:pPr>
            <a:r>
              <a:rPr lang="en" sz="1800" b="1" dirty="0">
                <a:solidFill>
                  <a:srgbClr val="666666"/>
                </a:solidFill>
                <a:latin typeface="Montserrat"/>
                <a:ea typeface="Montserrat"/>
                <a:cs typeface="Montserrat"/>
                <a:sym typeface="Montserrat"/>
              </a:rPr>
              <a:t>Friendly Reminder:</a:t>
            </a:r>
          </a:p>
          <a:p>
            <a:pPr lvl="0" rtl="0">
              <a:spcBef>
                <a:spcPts val="0"/>
              </a:spcBef>
              <a:buNone/>
            </a:pPr>
            <a:endParaRPr sz="1800" b="1" dirty="0">
              <a:solidFill>
                <a:srgbClr val="666666"/>
              </a:solidFill>
              <a:latin typeface="Montserrat"/>
              <a:ea typeface="Montserrat"/>
              <a:cs typeface="Montserrat"/>
              <a:sym typeface="Montserrat"/>
            </a:endParaRPr>
          </a:p>
          <a:p>
            <a:pPr lvl="0" rtl="0">
              <a:spcBef>
                <a:spcPts val="0"/>
              </a:spcBef>
              <a:buNone/>
            </a:pPr>
            <a:r>
              <a:rPr lang="en" sz="1800" b="1" dirty="0">
                <a:solidFill>
                  <a:srgbClr val="666666"/>
                </a:solidFill>
                <a:latin typeface="Montserrat"/>
                <a:ea typeface="Montserrat"/>
                <a:cs typeface="Montserrat"/>
                <a:sym typeface="Montserrat"/>
              </a:rPr>
              <a:t>This Wednesday and Thursday, you will go to your </a:t>
            </a:r>
            <a:r>
              <a:rPr lang="en" sz="1800" b="1" dirty="0">
                <a:solidFill>
                  <a:srgbClr val="FF0000"/>
                </a:solidFill>
                <a:latin typeface="Montserrat"/>
                <a:ea typeface="Montserrat"/>
                <a:cs typeface="Montserrat"/>
                <a:sym typeface="Montserrat"/>
              </a:rPr>
              <a:t>second period teacher </a:t>
            </a:r>
            <a:r>
              <a:rPr lang="en" sz="1800" b="1" dirty="0">
                <a:solidFill>
                  <a:srgbClr val="666666"/>
                </a:solidFill>
                <a:latin typeface="Montserrat"/>
                <a:ea typeface="Montserrat"/>
                <a:cs typeface="Montserrat"/>
                <a:sym typeface="Montserrat"/>
              </a:rPr>
              <a:t>at the </a:t>
            </a:r>
            <a:r>
              <a:rPr lang="en" sz="1800" b="1" dirty="0">
                <a:solidFill>
                  <a:srgbClr val="FF0000"/>
                </a:solidFill>
                <a:latin typeface="Montserrat"/>
                <a:ea typeface="Montserrat"/>
                <a:cs typeface="Montserrat"/>
                <a:sym typeface="Montserrat"/>
              </a:rPr>
              <a:t>beginning </a:t>
            </a:r>
            <a:r>
              <a:rPr lang="en" sz="1800" b="1" dirty="0">
                <a:solidFill>
                  <a:srgbClr val="666666"/>
                </a:solidFill>
                <a:latin typeface="Montserrat"/>
                <a:ea typeface="Montserrat"/>
                <a:cs typeface="Montserrat"/>
                <a:sym typeface="Montserrat"/>
              </a:rPr>
              <a:t>of school when the </a:t>
            </a:r>
            <a:r>
              <a:rPr lang="en" sz="1800" b="1" dirty="0">
                <a:solidFill>
                  <a:srgbClr val="FF0000"/>
                </a:solidFill>
                <a:latin typeface="Montserrat"/>
                <a:ea typeface="Montserrat"/>
                <a:cs typeface="Montserrat"/>
                <a:sym typeface="Montserrat"/>
              </a:rPr>
              <a:t>first </a:t>
            </a:r>
            <a:r>
              <a:rPr lang="en" sz="1800" b="1" dirty="0">
                <a:solidFill>
                  <a:srgbClr val="666666"/>
                </a:solidFill>
                <a:latin typeface="Montserrat"/>
                <a:ea typeface="Montserrat"/>
                <a:cs typeface="Montserrat"/>
                <a:sym typeface="Montserrat"/>
              </a:rPr>
              <a:t>bell rings!</a:t>
            </a:r>
          </a:p>
          <a:p>
            <a:pPr lvl="0" rtl="0">
              <a:spcBef>
                <a:spcPts val="0"/>
              </a:spcBef>
              <a:buNone/>
            </a:pPr>
            <a:endParaRPr sz="1800" b="1" dirty="0">
              <a:solidFill>
                <a:srgbClr val="666666"/>
              </a:solidFill>
              <a:latin typeface="Montserrat"/>
              <a:ea typeface="Montserrat"/>
              <a:cs typeface="Montserrat"/>
              <a:sym typeface="Montserrat"/>
            </a:endParaRPr>
          </a:p>
        </p:txBody>
      </p:sp>
      <p:pic>
        <p:nvPicPr>
          <p:cNvPr id="137" name="Shape 137"/>
          <p:cNvPicPr preferRelativeResize="0"/>
          <p:nvPr/>
        </p:nvPicPr>
        <p:blipFill>
          <a:blip r:embed="rId4">
            <a:alphaModFix/>
          </a:blip>
          <a:stretch>
            <a:fillRect/>
          </a:stretch>
        </p:blipFill>
        <p:spPr>
          <a:xfrm>
            <a:off x="371012" y="275637"/>
            <a:ext cx="7305675" cy="1457325"/>
          </a:xfrm>
          <a:prstGeom prst="rect">
            <a:avLst/>
          </a:prstGeom>
          <a:noFill/>
          <a:ln>
            <a:noFill/>
          </a:ln>
        </p:spPr>
      </p:pic>
      <p:sp>
        <p:nvSpPr>
          <p:cNvPr id="138" name="Shape 138"/>
          <p:cNvSpPr txBox="1"/>
          <p:nvPr/>
        </p:nvSpPr>
        <p:spPr>
          <a:xfrm>
            <a:off x="731875" y="3826500"/>
            <a:ext cx="7305600" cy="765000"/>
          </a:xfrm>
          <a:prstGeom prst="rect">
            <a:avLst/>
          </a:prstGeom>
          <a:noFill/>
          <a:ln>
            <a:noFill/>
          </a:ln>
        </p:spPr>
        <p:txBody>
          <a:bodyPr wrap="square" lIns="91425" tIns="91425" rIns="91425" bIns="91425" anchor="t" anchorCtr="0">
            <a:noAutofit/>
          </a:bodyPr>
          <a:lstStyle/>
          <a:p>
            <a:pPr lvl="0" algn="ctr" rtl="0">
              <a:spcBef>
                <a:spcPts val="0"/>
              </a:spcBef>
              <a:buClr>
                <a:schemeClr val="dk1"/>
              </a:buClr>
              <a:buFont typeface="Arial"/>
              <a:buNone/>
            </a:pPr>
            <a:r>
              <a:rPr lang="en" b="1">
                <a:solidFill>
                  <a:srgbClr val="3D85C6"/>
                </a:solidFill>
                <a:latin typeface="Montserrat"/>
                <a:ea typeface="Montserrat"/>
                <a:cs typeface="Montserrat"/>
                <a:sym typeface="Montserrat"/>
              </a:rPr>
              <a:t>Testing Dates</a:t>
            </a:r>
          </a:p>
          <a:p>
            <a:pPr lvl="0" algn="l" rtl="0">
              <a:spcBef>
                <a:spcPts val="0"/>
              </a:spcBef>
              <a:buClr>
                <a:schemeClr val="dk1"/>
              </a:buClr>
              <a:buFont typeface="Arial"/>
              <a:buNone/>
            </a:pPr>
            <a:r>
              <a:rPr lang="en" b="1">
                <a:solidFill>
                  <a:srgbClr val="3D85C6"/>
                </a:solidFill>
                <a:latin typeface="Montserrat"/>
                <a:ea typeface="Montserrat"/>
                <a:cs typeface="Montserrat"/>
                <a:sym typeface="Montserrat"/>
              </a:rPr>
              <a:t>                         September 27th - MATH                   September 28 - READING</a:t>
            </a:r>
          </a:p>
          <a:p>
            <a:pPr lvl="0" rtl="0">
              <a:spcBef>
                <a:spcPts val="0"/>
              </a:spcBef>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383</Words>
  <Application>Microsoft Macintosh PowerPoint</Application>
  <PresentationFormat>On-screen Show (16:9)</PresentationFormat>
  <Paragraphs>43</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Alfa Slab One</vt:lpstr>
      <vt:lpstr>Arial</vt:lpstr>
      <vt:lpstr>Montserrat</vt:lpstr>
      <vt:lpstr>Average</vt:lpstr>
      <vt:lpstr>Georgia</vt:lpstr>
      <vt:lpstr>Comic Sans MS</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Leslee Cunningham</cp:lastModifiedBy>
  <cp:revision>1</cp:revision>
  <dcterms:modified xsi:type="dcterms:W3CDTF">2017-09-22T22:31:33Z</dcterms:modified>
</cp:coreProperties>
</file>