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0"/>
  </p:notesMasterIdLst>
  <p:handoutMasterIdLst>
    <p:handoutMasterId r:id="rId21"/>
  </p:handoutMasterIdLst>
  <p:sldIdLst>
    <p:sldId id="273" r:id="rId6"/>
    <p:sldId id="274" r:id="rId7"/>
    <p:sldId id="279" r:id="rId8"/>
    <p:sldId id="268" r:id="rId9"/>
    <p:sldId id="262" r:id="rId10"/>
    <p:sldId id="281" r:id="rId11"/>
    <p:sldId id="284" r:id="rId12"/>
    <p:sldId id="285" r:id="rId13"/>
    <p:sldId id="276" r:id="rId14"/>
    <p:sldId id="269" r:id="rId15"/>
    <p:sldId id="283" r:id="rId16"/>
    <p:sldId id="277" r:id="rId17"/>
    <p:sldId id="282" r:id="rId18"/>
    <p:sldId id="286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54"/>
    <p:restoredTop sz="90921"/>
  </p:normalViewPr>
  <p:slideViewPr>
    <p:cSldViewPr>
      <p:cViewPr varScale="1">
        <p:scale>
          <a:sx n="116" d="100"/>
          <a:sy n="116" d="100"/>
        </p:scale>
        <p:origin x="187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B356296-9D5E-7C43-961D-5C14D43D45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75909B5-A876-3040-8DEA-016459F56A3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1A7CDEC7-0CCE-BE49-BAF6-E15CD16A134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B3A49F48-ECDB-6940-B656-417892B0BC6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9AC8424-AA9D-374E-836E-A8342E0ED4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DFCDA9-165B-0E44-9352-48F006B136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AD6D8-E861-274E-A706-FFF37180EE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E51EA6F-6599-4741-9A51-99DC5BA29ABE}" type="datetimeFigureOut">
              <a:rPr lang="en-US"/>
              <a:pPr>
                <a:defRPr/>
              </a:pPr>
              <a:t>4/22/19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5CEB4D0-E23B-5C4E-9321-75964B060B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5CE076E-A79A-214C-BF54-49C4677EE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19BA7-C7B9-5243-92C7-23C45D03E2E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78D429-355E-3949-8019-FF0E57A4A9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FCEDCD5-867F-F44E-9A8D-DA3BA6E6F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C9172015-EC03-E249-B57F-6456C8C164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AA7E423C-6342-4745-90A0-C6DCC34B7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010162EF-66C6-B54E-92D5-557481BBAB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8CE5B452-0AA0-7342-9591-2270635D77F3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5F3AEE30-64B7-0D4B-85AB-CB7FE0737A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7FE986A9-B3D6-044F-A170-31EF1F2FA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965872CD-C82B-7C4A-8665-FFC0752FEF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24A948D9-44E8-AE43-BE2C-96D899841FA8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AC861-E83C-4641-BE38-512B08AE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CBAAC-3D9C-6248-832C-86784FE55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54A8-B2F6-D94A-84D5-D0C6B2AB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4BEAE2-5201-6D4A-966C-E73391C84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103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C9CF3-AFC6-F543-8316-C24DAFE9F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78892-E0C7-FE42-9D07-3F1529AA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7FA19-E909-1648-9E41-D63CFB3A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FC5279-C7F3-E14F-A014-9FF8FBF957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18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B146A-572F-874D-AAF9-81B8179FD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736BE-C28E-0746-9ED1-2D48D7E4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C5ABF-423E-B14B-A751-E2943611D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561352-A271-EA41-AD66-C6FB42F899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62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008C8-9AD3-3541-A1D3-6F1977184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B286A-0200-6C4D-B7DE-D91274E7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305A6-270F-EA49-8969-675BDE45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1E28E7-C761-2049-8707-7D761BA751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536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18F09-320D-1D40-BFE8-D421521A9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24129-200C-EB47-BF3A-F43AE71D8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99DD3-E87D-2346-A026-022C2A8B7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EE33B0-76D8-BA49-9279-8E2EDA12D2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57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70679-684D-D94A-85A6-9FD83E9C1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B2F20-67BE-1247-8C84-D68725B7A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6D4BA-3F2A-7949-8BE0-D1668250A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3CF141-52C4-DC4E-B4DE-8589AE2B77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00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64A60F-75B3-F848-BBBD-336ACFD9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607236-E11D-F84F-882F-F10E6664A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CEF75E-F1AE-2C4D-B94E-EA7A532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83C3C5-4BAF-B84B-AFD5-D1105E2324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573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43EDF2-74CA-7E49-B030-90C7F7229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149EC-ADE1-9040-A035-C6B659962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2A652-BBCB-1541-A2A4-7D29C8CC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EDDD9CA-F3CA-3044-903B-18B2747323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2580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8B170C-48B9-D149-9005-DA5BFF5B5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1F7B2A-DB76-C24D-97B1-BE00B642B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FE0B1-15B5-014D-85A8-40EC6FBB7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E8D954-C342-B842-8586-7D02F45F67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79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21154-CE15-3D4D-A152-6827704F4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60536-29FA-084F-A70A-77CB78CDE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9C60C-EDCF-BF40-AADC-C6A3BBB77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905E25-747C-2B4B-B412-0B06E366A4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204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3F7A0-BEF6-E649-AB61-BA8EAB212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61A98-82EE-4340-9DD7-11C68801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0C1BF-4F0B-9A43-831E-6A048CA1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D33A2F-54D2-F844-B91C-D41B29D64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25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:\Users\Pork Chop\Pictures\blue-white-abstract-background.jpg">
            <a:extLst>
              <a:ext uri="{FF2B5EF4-FFF2-40B4-BE49-F238E27FC236}">
                <a16:creationId xmlns:a16="http://schemas.microsoft.com/office/drawing/2014/main" id="{E8E42B7B-7CB2-0D45-8F6B-6ADF39958E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D90C17EB-E21F-D14D-A8C0-B6D50DBD18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E0C2B77A-7E1F-0940-B81D-BD41BEAF96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49692B2-1F2C-794C-8CA3-2309AAF807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9D2BF8F-46D0-6F4A-8783-CBB4F3373E9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B4C1ADE-81EA-D34E-8865-9B58F72D917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DA0FEC0-1594-B344-ACCD-9CC4A609AE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ahoma" pitchFamily="34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ahoma" pitchFamily="34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ahoma" pitchFamily="34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ahoma" pitchFamily="34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ahoma" pitchFamily="34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ahoma" pitchFamily="34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ahoma" pitchFamily="34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ahoma" pitchFamily="34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hyperlink" Target="https://www.youtube.com/watch?v=69A6xyXGC-M&amp;t=3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UvrtAUscR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Relationship Id="rId9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rdictionary.com/symbolism" TargetMode="External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s://www.youtube.com/watch?v=69A6xyXGC-M&amp;t=3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670A3D3A-6586-7E41-975B-9E8CD994E8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838200"/>
            <a:ext cx="7772400" cy="1752600"/>
          </a:xfrm>
        </p:spPr>
        <p:txBody>
          <a:bodyPr/>
          <a:lstStyle/>
          <a:p>
            <a:r>
              <a:rPr lang="en-US" altLang="en-US" sz="9600">
                <a:solidFill>
                  <a:schemeClr val="bg1"/>
                </a:solidFill>
                <a:latin typeface="Chiller" pitchFamily="82" charset="0"/>
              </a:rPr>
              <a:t>Symbolism</a:t>
            </a:r>
            <a:endParaRPr lang="en-US" altLang="en-US" sz="15000">
              <a:solidFill>
                <a:schemeClr val="bg1"/>
              </a:solidFill>
              <a:latin typeface="Chiller" pitchFamily="82" charset="0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D5205E1-F057-C540-AD89-422F9813B4B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" y="3657600"/>
            <a:ext cx="7924800" cy="2133600"/>
          </a:xfrm>
        </p:spPr>
        <p:txBody>
          <a:bodyPr/>
          <a:lstStyle/>
          <a:p>
            <a:pPr>
              <a:defRPr/>
            </a:pPr>
            <a:r>
              <a:rPr lang="en-US" sz="72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hiller" pitchFamily="82" charset="0"/>
              </a:rPr>
              <a:t>Meanings beyond the obvious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Content Placeholder 2">
            <a:extLst>
              <a:ext uri="{FF2B5EF4-FFF2-40B4-BE49-F238E27FC236}">
                <a16:creationId xmlns:a16="http://schemas.microsoft.com/office/drawing/2014/main" id="{D3B46303-96FA-BB42-BF46-3B396EC751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533400"/>
            <a:ext cx="8382000" cy="5791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4400" b="1" i="1">
                <a:solidFill>
                  <a:schemeClr val="bg1"/>
                </a:solidFill>
                <a:latin typeface="Iskoola Pota" pitchFamily="18" charset="0"/>
              </a:rPr>
              <a:t>Star Wars – Lightsabers</a:t>
            </a:r>
          </a:p>
          <a:p>
            <a:r>
              <a:rPr lang="en-US" altLang="en-US" sz="3600" b="1">
                <a:solidFill>
                  <a:schemeClr val="bg1"/>
                </a:solidFill>
                <a:latin typeface="Iskoola Pota" pitchFamily="18" charset="0"/>
              </a:rPr>
              <a:t>Good and Evil is represented by color; blue being the light side and red the dark side.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77E2966A-CBC1-8142-985A-ABDDBAEB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352800"/>
            <a:ext cx="5029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D25404F-C546-A442-8D5F-42AFAB9C9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How can you spot a symbol?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670B3F2-E39E-9F45-912E-71D2393C93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686800" cy="1219200"/>
          </a:xfrm>
        </p:spPr>
        <p:txBody>
          <a:bodyPr/>
          <a:lstStyle/>
          <a:p>
            <a:pPr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There’s no one way, but some things to look for are:</a:t>
            </a:r>
          </a:p>
          <a:p>
            <a:pPr marL="0" indent="0">
              <a:buFontTx/>
              <a:buNone/>
              <a:defRPr/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endParaRPr lang="en-US" altLang="en-US" dirty="0">
              <a:solidFill>
                <a:schemeClr val="bg1"/>
              </a:solidFill>
            </a:endParaRPr>
          </a:p>
          <a:p>
            <a:pPr lvl="1">
              <a:buFontTx/>
              <a:buNone/>
              <a:defRPr/>
            </a:pPr>
            <a:endParaRPr lang="en-US" altLang="en-US" sz="2400" dirty="0">
              <a:solidFill>
                <a:schemeClr val="bg1"/>
              </a:solidFill>
            </a:endParaRPr>
          </a:p>
          <a:p>
            <a:pPr lvl="1">
              <a:defRPr/>
            </a:pPr>
            <a:endParaRPr lang="en-US" altLang="en-US" dirty="0"/>
          </a:p>
        </p:txBody>
      </p:sp>
      <p:sp>
        <p:nvSpPr>
          <p:cNvPr id="22531" name="TextBox 1">
            <a:extLst>
              <a:ext uri="{FF2B5EF4-FFF2-40B4-BE49-F238E27FC236}">
                <a16:creationId xmlns:a16="http://schemas.microsoft.com/office/drawing/2014/main" id="{9F55B5A8-AEBD-AD42-A74C-F65E453FD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633663"/>
            <a:ext cx="31670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Look for </a:t>
            </a:r>
            <a:r>
              <a:rPr lang="en-US" altLang="en-US" b="1" u="sng">
                <a:solidFill>
                  <a:schemeClr val="bg1"/>
                </a:solidFill>
              </a:rPr>
              <a:t>repetition</a:t>
            </a:r>
            <a:r>
              <a:rPr lang="en-US" altLang="en-US">
                <a:solidFill>
                  <a:schemeClr val="bg1"/>
                </a:solidFill>
              </a:rPr>
              <a:t>.  If the author repeats an object, place, or character, then this is something important. It could be a symbol.</a:t>
            </a:r>
          </a:p>
        </p:txBody>
      </p:sp>
      <p:pic>
        <p:nvPicPr>
          <p:cNvPr id="22532" name="Picture 9">
            <a:hlinkClick r:id="rId2"/>
            <a:extLst>
              <a:ext uri="{FF2B5EF4-FFF2-40B4-BE49-F238E27FC236}">
                <a16:creationId xmlns:a16="http://schemas.microsoft.com/office/drawing/2014/main" id="{20441D2B-8038-4B4C-A995-00C721B46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287972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4">
            <a:extLst>
              <a:ext uri="{FF2B5EF4-FFF2-40B4-BE49-F238E27FC236}">
                <a16:creationId xmlns:a16="http://schemas.microsoft.com/office/drawing/2014/main" id="{8EF0CA33-90F0-254D-BDC2-0AEC00568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550" y="5394325"/>
            <a:ext cx="4343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  <a:latin typeface="Georgia" panose="02040502050405020303" pitchFamily="18" charset="0"/>
                <a:ea typeface="ヒラギノ角ゴ Pro W3" panose="020B0300000000000000" pitchFamily="34" charset="-128"/>
              </a:rPr>
              <a:t>A mockingjay pin symbolizes defiance and rebellion.</a:t>
            </a:r>
            <a:endParaRPr lang="en-US" altLang="en-US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679D2CF-D9A6-834E-9C70-A32C21CEC3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How can you spot a symbol?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670B3F2-E39E-9F45-912E-71D2393C93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3200400" cy="4038600"/>
          </a:xfrm>
        </p:spPr>
        <p:txBody>
          <a:bodyPr/>
          <a:lstStyle/>
          <a:p>
            <a:pPr marL="457200" lvl="1" indent="0">
              <a:buFontTx/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Look for </a:t>
            </a:r>
            <a:r>
              <a:rPr lang="en-US" sz="2000" b="1" u="sng" dirty="0">
                <a:solidFill>
                  <a:schemeClr val="bg1"/>
                </a:solidFill>
              </a:rPr>
              <a:t>detailed descriptions.</a:t>
            </a:r>
            <a:r>
              <a:rPr lang="en-US" sz="2000" dirty="0">
                <a:solidFill>
                  <a:schemeClr val="bg1"/>
                </a:solidFill>
              </a:rPr>
              <a:t> When reading, pay attention to any items, locations, or people that are described with extended details. The author may be using these descriptions as big neon signs!</a:t>
            </a:r>
          </a:p>
          <a:p>
            <a:pPr lvl="1">
              <a:defRPr/>
            </a:pPr>
            <a:endParaRPr lang="en-US" altLang="en-US" dirty="0"/>
          </a:p>
        </p:txBody>
      </p:sp>
      <p:pic>
        <p:nvPicPr>
          <p:cNvPr id="23555" name="Picture 6">
            <a:extLst>
              <a:ext uri="{FF2B5EF4-FFF2-40B4-BE49-F238E27FC236}">
                <a16:creationId xmlns:a16="http://schemas.microsoft.com/office/drawing/2014/main" id="{D5F2FE1A-AA62-C946-B0B4-81C21A830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319881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7">
            <a:extLst>
              <a:ext uri="{FF2B5EF4-FFF2-40B4-BE49-F238E27FC236}">
                <a16:creationId xmlns:a16="http://schemas.microsoft.com/office/drawing/2014/main" id="{B1ABA602-6F47-684C-A15D-7095AB3D5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4953000"/>
            <a:ext cx="43894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The ring in the </a:t>
            </a:r>
            <a:r>
              <a:rPr lang="en-US" altLang="en-US" i="1">
                <a:solidFill>
                  <a:schemeClr val="bg1"/>
                </a:solidFill>
              </a:rPr>
              <a:t>Lord of the Rings </a:t>
            </a:r>
            <a:r>
              <a:rPr lang="en-US" altLang="en-US">
                <a:solidFill>
                  <a:schemeClr val="bg1"/>
                </a:solidFill>
              </a:rPr>
              <a:t>symbolizes power and evil.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4549BE3-0301-1D48-99A0-E2B339678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How can you spot a symbol?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6935E5A-2E2F-E04D-ABB3-C76930A0FC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8000" y="1676400"/>
            <a:ext cx="2514600" cy="449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200">
                <a:solidFill>
                  <a:schemeClr val="bg1"/>
                </a:solidFill>
              </a:rPr>
              <a:t>Pay attention to </a:t>
            </a:r>
            <a:r>
              <a:rPr lang="en-US" altLang="en-US" sz="2200" u="sng">
                <a:solidFill>
                  <a:schemeClr val="bg1"/>
                </a:solidFill>
              </a:rPr>
              <a:t>turning points </a:t>
            </a:r>
            <a:r>
              <a:rPr lang="en-US" altLang="en-US" sz="2200">
                <a:solidFill>
                  <a:schemeClr val="bg1"/>
                </a:solidFill>
              </a:rPr>
              <a:t>in the story.  When there is a dramatic shift in the mood  or plot, you might find a symbol in the text to help you understand this change. </a:t>
            </a:r>
          </a:p>
        </p:txBody>
      </p:sp>
      <p:pic>
        <p:nvPicPr>
          <p:cNvPr id="24579" name="Picture 1">
            <a:hlinkClick r:id="rId3"/>
            <a:extLst>
              <a:ext uri="{FF2B5EF4-FFF2-40B4-BE49-F238E27FC236}">
                <a16:creationId xmlns:a16="http://schemas.microsoft.com/office/drawing/2014/main" id="{A5414D2E-9440-894D-A3A8-7B1BB5E1C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47800"/>
            <a:ext cx="3886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2">
            <a:extLst>
              <a:ext uri="{FF2B5EF4-FFF2-40B4-BE49-F238E27FC236}">
                <a16:creationId xmlns:a16="http://schemas.microsoft.com/office/drawing/2014/main" id="{89F267D7-F014-2145-95D5-8FDC2F082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165725"/>
            <a:ext cx="4953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1"/>
                </a:solidFill>
              </a:rPr>
              <a:t>In </a:t>
            </a:r>
            <a:r>
              <a:rPr lang="en-US" altLang="en-US" sz="2000" i="1">
                <a:solidFill>
                  <a:schemeClr val="bg1"/>
                </a:solidFill>
              </a:rPr>
              <a:t>The Wizard of Oz</a:t>
            </a:r>
            <a:r>
              <a:rPr lang="en-US" altLang="en-US" sz="2000">
                <a:solidFill>
                  <a:schemeClr val="bg1"/>
                </a:solidFill>
              </a:rPr>
              <a:t>, each character receives an item that changes their outlook on themselves and life.  (click on image)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9A6A24C-BA93-9C4E-809F-56476D60C7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Look for symbolism in your book.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1175BBD-34C3-6047-A8FD-F1C814A09F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408113"/>
            <a:ext cx="2743200" cy="48006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A symbol is an object, person, or situation that has another meaning other than its literal meaning. The actions of a character, word, action, or event represents a deeper meaning in the context of the whole story.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014CF-3552-9540-B2C9-D6C64B3127B5}"/>
              </a:ext>
            </a:extLst>
          </p:cNvPr>
          <p:cNvSpPr txBox="1"/>
          <p:nvPr/>
        </p:nvSpPr>
        <p:spPr>
          <a:xfrm>
            <a:off x="4495800" y="1500188"/>
            <a:ext cx="3886200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How do you find symbolism?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</a:rPr>
              <a:t>Look for </a:t>
            </a:r>
            <a:r>
              <a:rPr lang="en-US" b="1" u="sng" dirty="0">
                <a:solidFill>
                  <a:schemeClr val="bg1"/>
                </a:solidFill>
              </a:rPr>
              <a:t>repetition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457200" indent="-457200" eaLnBrk="1" hangingPunct="1">
              <a:buFontTx/>
              <a:buAutoNum type="arabicPeriod"/>
              <a:defRPr/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2. Look for </a:t>
            </a:r>
            <a:r>
              <a:rPr lang="en-US" b="1" u="sng" dirty="0">
                <a:solidFill>
                  <a:schemeClr val="bg1"/>
                </a:solidFill>
              </a:rPr>
              <a:t>detailed descriptions.</a:t>
            </a:r>
          </a:p>
          <a:p>
            <a:pPr eaLnBrk="1" hangingPunct="1">
              <a:defRPr/>
            </a:pPr>
            <a:endParaRPr lang="en-US" b="1" u="sng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3. </a:t>
            </a:r>
            <a:r>
              <a:rPr lang="en-US" dirty="0">
                <a:solidFill>
                  <a:schemeClr val="bg1"/>
                </a:solidFill>
              </a:rPr>
              <a:t>Pay attention to </a:t>
            </a:r>
            <a:r>
              <a:rPr lang="en-US" u="sng" dirty="0">
                <a:solidFill>
                  <a:schemeClr val="bg1"/>
                </a:solidFill>
              </a:rPr>
              <a:t>turning points </a:t>
            </a:r>
            <a:r>
              <a:rPr lang="en-US" dirty="0">
                <a:solidFill>
                  <a:schemeClr val="bg1"/>
                </a:solidFill>
              </a:rPr>
              <a:t>in the story.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A409EDF-8EA5-0145-A61E-03383F685A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66675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A symbol is…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4A7F71F-A2DD-A845-9D20-FA75A0C671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5113" y="979488"/>
            <a:ext cx="8574087" cy="152558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an object that stands for or represents an idea.</a:t>
            </a:r>
            <a:endParaRPr lang="en-US" altLang="en-US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            We see symbols every day…</a:t>
            </a:r>
          </a:p>
        </p:txBody>
      </p:sp>
      <p:pic>
        <p:nvPicPr>
          <p:cNvPr id="3086" name="Picture 14">
            <a:extLst>
              <a:ext uri="{FF2B5EF4-FFF2-40B4-BE49-F238E27FC236}">
                <a16:creationId xmlns:a16="http://schemas.microsoft.com/office/drawing/2014/main" id="{7ADCEC24-96D3-9E4C-85E3-51DE861F6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794" y="3102769"/>
            <a:ext cx="10572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">
            <a:extLst>
              <a:ext uri="{FF2B5EF4-FFF2-40B4-BE49-F238E27FC236}">
                <a16:creationId xmlns:a16="http://schemas.microsoft.com/office/drawing/2014/main" id="{0E50101B-97BA-044C-AF06-DC8AE8954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936875"/>
            <a:ext cx="26289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">
            <a:extLst>
              <a:ext uri="{FF2B5EF4-FFF2-40B4-BE49-F238E27FC236}">
                <a16:creationId xmlns:a16="http://schemas.microsoft.com/office/drawing/2014/main" id="{0462F8AD-FAA1-7E40-9FAB-A3C928D96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838" y="3056330"/>
            <a:ext cx="12827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3">
            <a:extLst>
              <a:ext uri="{FF2B5EF4-FFF2-40B4-BE49-F238E27FC236}">
                <a16:creationId xmlns:a16="http://schemas.microsoft.com/office/drawing/2014/main" id="{0F4271B2-5754-FF4A-B797-BB27430D4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4559300"/>
            <a:ext cx="184785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">
            <a:extLst>
              <a:ext uri="{FF2B5EF4-FFF2-40B4-BE49-F238E27FC236}">
                <a16:creationId xmlns:a16="http://schemas.microsoft.com/office/drawing/2014/main" id="{1B275129-479A-454A-B5E5-AEDE28C79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4931531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5">
            <a:extLst>
              <a:ext uri="{FF2B5EF4-FFF2-40B4-BE49-F238E27FC236}">
                <a16:creationId xmlns:a16="http://schemas.microsoft.com/office/drawing/2014/main" id="{AF718739-45C3-6F42-806E-0A68683F3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3" y="5084763"/>
            <a:ext cx="1457325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641698-6716-554F-A8AB-3A52F7E042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325" y="2812964"/>
            <a:ext cx="1686098" cy="1686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E59ECD-5EA2-A943-A94B-9F18C8F60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113" y="5579231"/>
            <a:ext cx="2885088" cy="8524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>
            <a:extLst>
              <a:ext uri="{FF2B5EF4-FFF2-40B4-BE49-F238E27FC236}">
                <a16:creationId xmlns:a16="http://schemas.microsoft.com/office/drawing/2014/main" id="{6A52963F-4C21-4949-9B04-B7BB2AA26AE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Symbolism in Literature</a:t>
            </a:r>
            <a:endParaRPr lang="en-US" altLang="en-US" dirty="0"/>
          </a:p>
        </p:txBody>
      </p:sp>
      <p:sp>
        <p:nvSpPr>
          <p:cNvPr id="54278" name="Rectangle 6">
            <a:extLst>
              <a:ext uri="{FF2B5EF4-FFF2-40B4-BE49-F238E27FC236}">
                <a16:creationId xmlns:a16="http://schemas.microsoft.com/office/drawing/2014/main" id="{450C3474-2E32-3A41-8EE0-739550E81C6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752600"/>
            <a:ext cx="8382000" cy="41148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hlinkClick r:id="rId3"/>
              </a:rPr>
              <a:t>Symbolism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is the practice or art of using an object to represent an abstract idea. </a:t>
            </a:r>
          </a:p>
          <a:p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An action, person, place, word, or object can all have a symbolic meaning. When an author wants to suggest a certain mood or emotion, he can also use symbolism to hint at it, rather than just blatantly saying 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4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4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AC483D4-0BBA-7D40-A7C0-AE7F118B5A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600">
                <a:solidFill>
                  <a:schemeClr val="bg1"/>
                </a:solidFill>
                <a:latin typeface="Iskoola Pota" pitchFamily="18" charset="0"/>
              </a:rPr>
              <a:t>Symbolism in stories -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C4A2258-2A6F-0142-B52D-C534F1E198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White">
          <a:xfrm>
            <a:off x="533400" y="1752600"/>
            <a:ext cx="3200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>
                <a:solidFill>
                  <a:srgbClr val="C2FFF0"/>
                </a:solidFill>
                <a:latin typeface="Iskoola Pota" pitchFamily="18" charset="0"/>
              </a:rPr>
              <a:t>    is when the author uses an object to add </a:t>
            </a:r>
            <a:r>
              <a:rPr lang="en-US" altLang="en-US" b="1">
                <a:solidFill>
                  <a:srgbClr val="FF0000"/>
                </a:solidFill>
                <a:latin typeface="Iskoola Pota" pitchFamily="18" charset="0"/>
              </a:rPr>
              <a:t>deeper meaning </a:t>
            </a:r>
            <a:r>
              <a:rPr lang="en-US" altLang="en-US" b="1">
                <a:solidFill>
                  <a:srgbClr val="C2FFF0"/>
                </a:solidFill>
                <a:latin typeface="Iskoola Pota" pitchFamily="18" charset="0"/>
              </a:rPr>
              <a:t>to a story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b="1">
              <a:solidFill>
                <a:srgbClr val="C2FFF0"/>
              </a:solidFill>
              <a:latin typeface="Iskoola Pota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b="1">
                <a:solidFill>
                  <a:srgbClr val="C2FFF0"/>
                </a:solidFill>
                <a:latin typeface="Iskoola Pota" pitchFamily="18" charset="0"/>
              </a:rPr>
              <a:t>Sometimes easy to find.  Sometimes hard.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b="1">
              <a:solidFill>
                <a:srgbClr val="C2FFF0"/>
              </a:solidFill>
              <a:latin typeface="Iskoola Pota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b="1">
              <a:solidFill>
                <a:srgbClr val="C2FFF0"/>
              </a:solidFill>
              <a:latin typeface="Iskoola Pota" pitchFamily="18" charset="0"/>
            </a:endParaRPr>
          </a:p>
        </p:txBody>
      </p:sp>
      <p:sp>
        <p:nvSpPr>
          <p:cNvPr id="17411" name="TextBox 2">
            <a:extLst>
              <a:ext uri="{FF2B5EF4-FFF2-40B4-BE49-F238E27FC236}">
                <a16:creationId xmlns:a16="http://schemas.microsoft.com/office/drawing/2014/main" id="{1683013B-74E5-B046-8269-F4ECEEBF0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9436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Click on image for video</a:t>
            </a:r>
          </a:p>
        </p:txBody>
      </p:sp>
      <p:pic>
        <p:nvPicPr>
          <p:cNvPr id="17412" name="Picture 3">
            <a:hlinkClick r:id="rId2"/>
            <a:extLst>
              <a:ext uri="{FF2B5EF4-FFF2-40B4-BE49-F238E27FC236}">
                <a16:creationId xmlns:a16="http://schemas.microsoft.com/office/drawing/2014/main" id="{720AB137-9E11-ED41-ACD9-23C461DC9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81200"/>
            <a:ext cx="4519613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8CD881EC-0182-6544-89BF-02368E8EE4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609600"/>
            <a:ext cx="8153400" cy="23622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Iskoola Pota" pitchFamily="18" charset="0"/>
              </a:rPr>
              <a:t>Symbolism is used to provide more meaning to the writing beyond what is actually being written.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99278C-0551-6B4A-8AC4-7AC01D69F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850" y="3276600"/>
            <a:ext cx="3810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The scar on Harry’s forehead is s symbol of victory and the idea that good defeats evil.</a:t>
            </a:r>
          </a:p>
        </p:txBody>
      </p:sp>
      <p:pic>
        <p:nvPicPr>
          <p:cNvPr id="18435" name="Picture 1">
            <a:extLst>
              <a:ext uri="{FF2B5EF4-FFF2-40B4-BE49-F238E27FC236}">
                <a16:creationId xmlns:a16="http://schemas.microsoft.com/office/drawing/2014/main" id="{A26873A4-894C-4D4F-AC0F-459157AB2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348932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C08515CF-158D-9C47-BF2B-BB1E7AE652A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3338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Objects as symbols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E7BDC130-C286-034D-9439-BB1C7984714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270000"/>
            <a:ext cx="3810000" cy="4114800"/>
          </a:xfrm>
        </p:spPr>
        <p:txBody>
          <a:bodyPr/>
          <a:lstStyle/>
          <a:p>
            <a:r>
              <a:rPr lang="en-US" altLang="en-US" sz="2800">
                <a:solidFill>
                  <a:schemeClr val="bg1"/>
                </a:solidFill>
              </a:rPr>
              <a:t>The poisoned apple in </a:t>
            </a:r>
            <a:r>
              <a:rPr lang="en-US" altLang="en-US" sz="2800" i="1">
                <a:solidFill>
                  <a:schemeClr val="bg1"/>
                </a:solidFill>
              </a:rPr>
              <a:t>Snow White </a:t>
            </a:r>
            <a:r>
              <a:rPr lang="en-US" altLang="en-US" sz="2800">
                <a:solidFill>
                  <a:schemeClr val="bg1"/>
                </a:solidFill>
              </a:rPr>
              <a:t>is a symbol of deceit and death.</a:t>
            </a:r>
          </a:p>
          <a:p>
            <a:endParaRPr lang="en-US" altLang="en-US" sz="2800">
              <a:solidFill>
                <a:schemeClr val="bg1"/>
              </a:solidFill>
            </a:endParaRPr>
          </a:p>
          <a:p>
            <a:endParaRPr lang="en-US" altLang="en-US" sz="2800">
              <a:solidFill>
                <a:schemeClr val="bg1"/>
              </a:solidFill>
            </a:endParaRPr>
          </a:p>
          <a:p>
            <a:r>
              <a:rPr lang="en-US" altLang="en-US" sz="2800">
                <a:solidFill>
                  <a:schemeClr val="bg1"/>
                </a:solidFill>
              </a:rPr>
              <a:t>The glass slipper in Cinderella is a symbol of true love and happiness.</a:t>
            </a:r>
          </a:p>
          <a:p>
            <a:endParaRPr lang="en-US" altLang="en-US" sz="2800">
              <a:solidFill>
                <a:schemeClr val="bg1"/>
              </a:solidFill>
            </a:endParaRPr>
          </a:p>
          <a:p>
            <a:endParaRPr lang="en-US" altLang="en-US" sz="2400">
              <a:solidFill>
                <a:schemeClr val="bg1"/>
              </a:solidFill>
            </a:endParaRP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1714C1C5-9E5E-AE4F-9CBC-0327C82FA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157288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3895CEC3-DD58-3D4B-B043-40F4BD98C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3810000"/>
            <a:ext cx="28956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34C9C31B-5C1D-964E-915C-CC555155A8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Characters as symbols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F587AC25-B5FF-C84C-9C63-B183E5F967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81600" y="1981200"/>
            <a:ext cx="3276600" cy="4114800"/>
          </a:xfrm>
        </p:spPr>
        <p:txBody>
          <a:bodyPr/>
          <a:lstStyle/>
          <a:p>
            <a:r>
              <a:rPr lang="en-US" altLang="en-US" sz="2800">
                <a:solidFill>
                  <a:schemeClr val="bg1"/>
                </a:solidFill>
              </a:rPr>
              <a:t>Peter Pan is a symbol of everlasting childhood and innocence.</a:t>
            </a:r>
          </a:p>
        </p:txBody>
      </p:sp>
      <p:pic>
        <p:nvPicPr>
          <p:cNvPr id="38915" name="Picture 5">
            <a:extLst>
              <a:ext uri="{FF2B5EF4-FFF2-40B4-BE49-F238E27FC236}">
                <a16:creationId xmlns:a16="http://schemas.microsoft.com/office/drawing/2014/main" id="{80154C87-1814-314A-BA8D-589E69679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4278313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5BC3F67C-DC65-5941-B31E-26CEEB5891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Places as symbols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A9FE95AC-A707-7748-B1A4-6BD54B612B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81600" y="1981200"/>
            <a:ext cx="3276600" cy="4114800"/>
          </a:xfrm>
        </p:spPr>
        <p:txBody>
          <a:bodyPr/>
          <a:lstStyle/>
          <a:p>
            <a:r>
              <a:rPr lang="en-US" altLang="en-US" sz="2800">
                <a:solidFill>
                  <a:schemeClr val="bg1"/>
                </a:solidFill>
              </a:rPr>
              <a:t>The gingerbread house in “Hansel and Gretel”  is a symbol of temptation and false appearances.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CF8996AC-EDC7-7641-8490-8A4A7AF25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60525"/>
            <a:ext cx="4497388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74DF941-31FE-204E-B424-13D6EE43D1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Symbolism is used to…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1A08CB6-1282-5C49-B91D-4F365C869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153400" cy="1296988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Provide meaning beyond the obvious:</a:t>
            </a:r>
          </a:p>
          <a:p>
            <a:pPr lvl="1"/>
            <a:r>
              <a:rPr lang="en-US" altLang="en-US">
                <a:solidFill>
                  <a:schemeClr val="bg1"/>
                </a:solidFill>
              </a:rPr>
              <a:t>Emphasize key ideas or themes:</a:t>
            </a:r>
          </a:p>
          <a:p>
            <a:pPr lvl="1">
              <a:buFont typeface="Wingdings" pitchFamily="2" charset="2"/>
              <a:buNone/>
            </a:pPr>
            <a:endParaRPr lang="en-US" altLang="en-US"/>
          </a:p>
          <a:p>
            <a:pPr lvl="1">
              <a:buFont typeface="Wingdings" pitchFamily="2" charset="2"/>
              <a:buNone/>
            </a:pPr>
            <a:endParaRPr lang="en-US" altLang="en-US"/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8593CA5C-FCA9-BD43-B404-7B4DD8AA9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100" y="2581275"/>
            <a:ext cx="4343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In </a:t>
            </a:r>
            <a:r>
              <a:rPr lang="en-US" altLang="en-US" sz="2400" u="sng">
                <a:solidFill>
                  <a:schemeClr val="bg1"/>
                </a:solidFill>
                <a:latin typeface="Times New Roman" panose="02020603050405020304" pitchFamily="18" charset="0"/>
              </a:rPr>
              <a:t>Wonder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, Aggie’s Padawan braid (from Star Wars) symbolizes his young childhood and fantasy life - playing Star Wars with his friend.  When he chooses to cut off his braid, this symbolizes his leaving behind his childish fantasies and growing up.</a:t>
            </a:r>
          </a:p>
        </p:txBody>
      </p:sp>
      <p:pic>
        <p:nvPicPr>
          <p:cNvPr id="20484" name="Picture 5">
            <a:extLst>
              <a:ext uri="{FF2B5EF4-FFF2-40B4-BE49-F238E27FC236}">
                <a16:creationId xmlns:a16="http://schemas.microsoft.com/office/drawing/2014/main" id="{82549D3B-B53D-0F45-A485-01FE288E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/>
          <a:stretch>
            <a:fillRect/>
          </a:stretch>
        </p:blipFill>
        <p:spPr bwMode="auto">
          <a:xfrm>
            <a:off x="563563" y="2667000"/>
            <a:ext cx="36576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Times New Roman"/>
      </a:majorFont>
      <a:minorFont>
        <a:latin typeface="Tahoma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LongProperties xmlns="http://schemas.microsoft.com/office/2006/metadata/longPropertie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751F39FF68AB4ABFE55EA80861C645" ma:contentTypeVersion="0" ma:contentTypeDescription="Create a new document." ma:contentTypeScope="" ma:versionID="fe0193aa8d5e098f39020b642c230754">
  <xsd:schema xmlns:xsd="http://www.w3.org/2001/XMLSchema" xmlns:xs="http://www.w3.org/2001/XMLSchema" xmlns:p="http://schemas.microsoft.com/office/2006/metadata/properties" xmlns:ns2="f678b3e7-99ca-49a2-9591-16a4ba76fdac" targetNamespace="http://schemas.microsoft.com/office/2006/metadata/properties" ma:root="true" ma:fieldsID="d6cf115dc1f6827e14f844cccabb302f" ns2:_="">
    <xsd:import namespace="f678b3e7-99ca-49a2-9591-16a4ba76fda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Display_x0020_In_x0020_Nav" minOccurs="0"/>
                <xsd:element ref="ns2:Page_x0020_Display_x0020_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78b3e7-99ca-49a2-9591-16a4ba76fda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Display_x0020_In_x0020_Nav" ma:index="11" nillable="true" ma:displayName="Display In Nav" ma:default="1" ma:description="Use this value to determine whether a link or page is currently visible in the Navigation control." ma:internalName="Display_x0020_In_x0020_Nav">
      <xsd:simpleType>
        <xsd:restriction base="dms:Boolean"/>
      </xsd:simpleType>
    </xsd:element>
    <xsd:element name="Page_x0020_Display_x0020_Order" ma:index="12" nillable="true" ma:displayName="Page Display Order" ma:decimals="0" ma:default="1" ma:description="Use this property to control the order that pages will display within the Navigaton control." ma:internalName="Page_x0020_Display_x0020_Order" ma:readOnly="false" ma:percentage="FALSE">
      <xsd:simpleType>
        <xsd:restriction base="dms:Number">
          <xsd:maxInclusive value="1000000"/>
          <xsd:minInclusive value="1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C8EB53-77C2-468A-873F-5BA78C0C67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A8CDE1-D3C5-44D7-8DF5-AC468EC4CA1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FE791E3-549F-4A2C-86EA-C3D6968E9465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DE7C83FB-3C77-4990-BAC9-8AD89A07F5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78b3e7-99ca-49a2-9591-16a4ba76fd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5009</TotalTime>
  <Words>574</Words>
  <Application>Microsoft Macintosh PowerPoint</Application>
  <PresentationFormat>On-screen Show (4:3)</PresentationFormat>
  <Paragraphs>52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Times New Roman</vt:lpstr>
      <vt:lpstr>Arial</vt:lpstr>
      <vt:lpstr>Tahoma</vt:lpstr>
      <vt:lpstr>Calibri</vt:lpstr>
      <vt:lpstr>Chiller</vt:lpstr>
      <vt:lpstr>Georgia</vt:lpstr>
      <vt:lpstr>Iskoola Pota</vt:lpstr>
      <vt:lpstr>Wingdings</vt:lpstr>
      <vt:lpstr>ヒラギノ角ゴ Pro W3</vt:lpstr>
      <vt:lpstr>Default Design</vt:lpstr>
      <vt:lpstr>Symbolism</vt:lpstr>
      <vt:lpstr>A symbol is…</vt:lpstr>
      <vt:lpstr>Symbolism in Literature</vt:lpstr>
      <vt:lpstr>Symbolism in stories -</vt:lpstr>
      <vt:lpstr>PowerPoint Presentation</vt:lpstr>
      <vt:lpstr>Objects as symbols</vt:lpstr>
      <vt:lpstr>Characters as symbols</vt:lpstr>
      <vt:lpstr>Places as symbols</vt:lpstr>
      <vt:lpstr>Symbolism is used to…</vt:lpstr>
      <vt:lpstr>PowerPoint Presentation</vt:lpstr>
      <vt:lpstr>How can you spot a symbol?</vt:lpstr>
      <vt:lpstr>How can you spot a symbol?</vt:lpstr>
      <vt:lpstr>How can you spot a symbol?</vt:lpstr>
      <vt:lpstr>Look for symbolism in your book.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Symbolism</dc:title>
  <dc:creator>edward brock</dc:creator>
  <cp:lastModifiedBy>Microsoft Office User</cp:lastModifiedBy>
  <cp:revision>78</cp:revision>
  <cp:lastPrinted>2019-04-24T17:33:26Z</cp:lastPrinted>
  <dcterms:created xsi:type="dcterms:W3CDTF">2009-08-09T15:13:23Z</dcterms:created>
  <dcterms:modified xsi:type="dcterms:W3CDTF">2019-04-24T21:46:01Z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P5HZTAUAE3PW-3431-5</vt:lpwstr>
  </property>
  <property fmtid="{D5CDD505-2E9C-101B-9397-08002B2CF9AE}" pid="3" name="_dlc_DocIdItemGuid">
    <vt:lpwstr>9c486278-358c-41f5-985e-5cbe3c5842d0</vt:lpwstr>
  </property>
  <property fmtid="{D5CDD505-2E9C-101B-9397-08002B2CF9AE}" pid="4" name="_dlc_DocIdUrl">
    <vt:lpwstr>http://www.lssc.edu/faculty/kim_c_fisher/_layouts/DocIdRedir.aspx?ID=P5HZTAUAE3PW-3431-5, P5HZTAUAE3PW-3431-5</vt:lpwstr>
  </property>
  <property fmtid="{D5CDD505-2E9C-101B-9397-08002B2CF9AE}" pid="5" name="Page Display Order">
    <vt:lpwstr>1.00000000000000</vt:lpwstr>
  </property>
  <property fmtid="{D5CDD505-2E9C-101B-9397-08002B2CF9AE}" pid="6" name="Display In Nav">
    <vt:lpwstr>1</vt:lpwstr>
  </property>
</Properties>
</file>