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5" r:id="rId1"/>
  </p:sldMasterIdLst>
  <p:sldIdLst>
    <p:sldId id="256" r:id="rId2"/>
    <p:sldId id="257" r:id="rId3"/>
    <p:sldId id="258" r:id="rId4"/>
    <p:sldId id="264" r:id="rId5"/>
    <p:sldId id="259" r:id="rId6"/>
    <p:sldId id="260" r:id="rId7"/>
    <p:sldId id="265" r:id="rId8"/>
    <p:sldId id="261" r:id="rId9"/>
    <p:sldId id="262" r:id="rId10"/>
    <p:sldId id="263"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2"/>
    <p:restoredTop sz="94674"/>
  </p:normalViewPr>
  <p:slideViewPr>
    <p:cSldViewPr snapToGrid="0" snapToObjects="1">
      <p:cViewPr varScale="1">
        <p:scale>
          <a:sx n="129" d="100"/>
          <a:sy n="129" d="100"/>
        </p:scale>
        <p:origin x="3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7B68F3-D40A-8045-8F57-F03B0FADA6FD}" type="datetimeFigureOut">
              <a:rPr lang="en-US" smtClean="0"/>
              <a:t>4/23/19</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54C1A3B6-0496-034B-AC76-3306C76CA8FA}"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921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7B68F3-D40A-8045-8F57-F03B0FADA6FD}"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1A3B6-0496-034B-AC76-3306C76CA8FA}"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427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7B68F3-D40A-8045-8F57-F03B0FADA6FD}"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1A3B6-0496-034B-AC76-3306C76CA8FA}"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688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7B68F3-D40A-8045-8F57-F03B0FADA6FD}"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1A3B6-0496-034B-AC76-3306C76CA8FA}"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413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7B68F3-D40A-8045-8F57-F03B0FADA6FD}"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1A3B6-0496-034B-AC76-3306C76CA8FA}"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211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7B68F3-D40A-8045-8F57-F03B0FADA6FD}"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1A3B6-0496-034B-AC76-3306C76CA8FA}"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93125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7B68F3-D40A-8045-8F57-F03B0FADA6FD}" type="datetimeFigureOut">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1A3B6-0496-034B-AC76-3306C76CA8FA}"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800461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7B68F3-D40A-8045-8F57-F03B0FADA6FD}" type="datetimeFigureOut">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C1A3B6-0496-034B-AC76-3306C76CA8FA}"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636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B68F3-D40A-8045-8F57-F03B0FADA6FD}" type="datetimeFigureOut">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1A3B6-0496-034B-AC76-3306C76CA8FA}" type="slidenum">
              <a:rPr lang="en-US" smtClean="0"/>
              <a:t>‹#›</a:t>
            </a:fld>
            <a:endParaRPr lang="en-US"/>
          </a:p>
        </p:txBody>
      </p:sp>
    </p:spTree>
    <p:extLst>
      <p:ext uri="{BB962C8B-B14F-4D97-AF65-F5344CB8AC3E}">
        <p14:creationId xmlns:p14="http://schemas.microsoft.com/office/powerpoint/2010/main" val="369284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B68F3-D40A-8045-8F57-F03B0FADA6FD}"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1A3B6-0496-034B-AC76-3306C76CA8FA}"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842213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77B68F3-D40A-8045-8F57-F03B0FADA6FD}" type="datetimeFigureOut">
              <a:rPr lang="en-US" smtClean="0"/>
              <a:t>4/23/19</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54C1A3B6-0496-034B-AC76-3306C76CA8FA}"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88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77B68F3-D40A-8045-8F57-F03B0FADA6FD}" type="datetimeFigureOut">
              <a:rPr lang="en-US" smtClean="0"/>
              <a:t>4/23/19</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4C1A3B6-0496-034B-AC76-3306C76CA8F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90285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56054B-14D6-DB4D-9142-33C8A4F82BA5}"/>
              </a:ext>
            </a:extLst>
          </p:cNvPr>
          <p:cNvSpPr>
            <a:spLocks noGrp="1"/>
          </p:cNvSpPr>
          <p:nvPr>
            <p:ph type="ctrTitle"/>
          </p:nvPr>
        </p:nvSpPr>
        <p:spPr>
          <a:xfrm>
            <a:off x="2099727" y="464368"/>
            <a:ext cx="8637073" cy="2541431"/>
          </a:xfrm>
        </p:spPr>
        <p:txBody>
          <a:bodyPr>
            <a:normAutofit/>
          </a:bodyPr>
          <a:lstStyle/>
          <a:p>
            <a:r>
              <a:rPr lang="en-US" sz="8000" dirty="0">
                <a:latin typeface="Engravers MT" panose="02090707080505020304" pitchFamily="18" charset="77"/>
                <a:cs typeface="Apple Chancery" panose="03020702040506060504" pitchFamily="66" charset="-79"/>
              </a:rPr>
              <a:t>Theme</a:t>
            </a:r>
          </a:p>
        </p:txBody>
      </p:sp>
      <p:sp>
        <p:nvSpPr>
          <p:cNvPr id="5" name="Subtitle 4">
            <a:extLst>
              <a:ext uri="{FF2B5EF4-FFF2-40B4-BE49-F238E27FC236}">
                <a16:creationId xmlns:a16="http://schemas.microsoft.com/office/drawing/2014/main" id="{2994C204-9752-C645-818C-6C82B5514CE0}"/>
              </a:ext>
            </a:extLst>
          </p:cNvPr>
          <p:cNvSpPr>
            <a:spLocks noGrp="1"/>
          </p:cNvSpPr>
          <p:nvPr>
            <p:ph type="subTitle" idx="1"/>
          </p:nvPr>
        </p:nvSpPr>
        <p:spPr>
          <a:xfrm>
            <a:off x="5923721" y="3749865"/>
            <a:ext cx="5190765" cy="977621"/>
          </a:xfrm>
        </p:spPr>
        <p:txBody>
          <a:bodyPr/>
          <a:lstStyle/>
          <a:p>
            <a:r>
              <a:rPr lang="en-US" dirty="0"/>
              <a:t>The  moral  of  the  story</a:t>
            </a:r>
          </a:p>
        </p:txBody>
      </p:sp>
    </p:spTree>
    <p:extLst>
      <p:ext uri="{BB962C8B-B14F-4D97-AF65-F5344CB8AC3E}">
        <p14:creationId xmlns:p14="http://schemas.microsoft.com/office/powerpoint/2010/main" val="170826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5B60-953F-4D4B-9347-CC60BCAEA907}"/>
              </a:ext>
            </a:extLst>
          </p:cNvPr>
          <p:cNvSpPr>
            <a:spLocks noGrp="1"/>
          </p:cNvSpPr>
          <p:nvPr>
            <p:ph type="title"/>
          </p:nvPr>
        </p:nvSpPr>
        <p:spPr>
          <a:xfrm>
            <a:off x="2515066" y="657683"/>
            <a:ext cx="9603275" cy="1049235"/>
          </a:xfrm>
        </p:spPr>
        <p:txBody>
          <a:bodyPr/>
          <a:lstStyle/>
          <a:p>
            <a:r>
              <a:rPr lang="en-US" b="1" dirty="0"/>
              <a:t>Evidence must back up your theme.</a:t>
            </a:r>
            <a:endParaRPr lang="en-US" dirty="0"/>
          </a:p>
        </p:txBody>
      </p:sp>
      <p:sp>
        <p:nvSpPr>
          <p:cNvPr id="3" name="Content Placeholder 2">
            <a:extLst>
              <a:ext uri="{FF2B5EF4-FFF2-40B4-BE49-F238E27FC236}">
                <a16:creationId xmlns:a16="http://schemas.microsoft.com/office/drawing/2014/main" id="{A2DCA66C-5424-0142-BED8-D84D1B1B326C}"/>
              </a:ext>
            </a:extLst>
          </p:cNvPr>
          <p:cNvSpPr>
            <a:spLocks noGrp="1"/>
          </p:cNvSpPr>
          <p:nvPr>
            <p:ph idx="1"/>
          </p:nvPr>
        </p:nvSpPr>
        <p:spPr>
          <a:xfrm>
            <a:off x="496957" y="2015732"/>
            <a:ext cx="11290852" cy="3450613"/>
          </a:xfrm>
        </p:spPr>
        <p:txBody>
          <a:bodyPr/>
          <a:lstStyle/>
          <a:p>
            <a:pPr lvl="0"/>
            <a:r>
              <a:rPr lang="en-US" dirty="0"/>
              <a:t>You can’t randomly declare a theme that doesn’t have proof -- or text evidence – to support your theme.</a:t>
            </a:r>
          </a:p>
          <a:p>
            <a:pPr lvl="0"/>
            <a:r>
              <a:rPr lang="en-US" dirty="0"/>
              <a:t>There has to be a reason why you think a particular theme is present in your story.  Use PEEL to prove your theme.</a:t>
            </a:r>
          </a:p>
          <a:p>
            <a:pPr lvl="1"/>
            <a:r>
              <a:rPr lang="en-US" dirty="0">
                <a:solidFill>
                  <a:srgbClr val="FF0000"/>
                </a:solidFill>
              </a:rPr>
              <a:t>A </a:t>
            </a:r>
            <a:r>
              <a:rPr lang="en-US" u="sng" dirty="0">
                <a:solidFill>
                  <a:srgbClr val="FF0000"/>
                </a:solidFill>
              </a:rPr>
              <a:t>theme</a:t>
            </a:r>
            <a:r>
              <a:rPr lang="en-US" dirty="0">
                <a:solidFill>
                  <a:srgbClr val="FF0000"/>
                </a:solidFill>
              </a:rPr>
              <a:t> in </a:t>
            </a:r>
            <a:r>
              <a:rPr lang="en-US" i="1" dirty="0">
                <a:solidFill>
                  <a:srgbClr val="FF0000"/>
                </a:solidFill>
              </a:rPr>
              <a:t>Thief</a:t>
            </a:r>
            <a:r>
              <a:rPr lang="en-US" dirty="0">
                <a:solidFill>
                  <a:srgbClr val="FF0000"/>
                </a:solidFill>
              </a:rPr>
              <a:t> is </a:t>
            </a:r>
            <a:r>
              <a:rPr lang="en-US" u="sng" dirty="0">
                <a:solidFill>
                  <a:srgbClr val="FF0000"/>
                </a:solidFill>
              </a:rPr>
              <a:t>face your fears</a:t>
            </a:r>
            <a:r>
              <a:rPr lang="en-US" dirty="0"/>
              <a:t>.  </a:t>
            </a:r>
            <a:r>
              <a:rPr lang="en-US" dirty="0">
                <a:solidFill>
                  <a:srgbClr val="0070C0"/>
                </a:solidFill>
              </a:rPr>
              <a:t>In Ch. 12, Jack sends Henry to spy on the thieves.  Jack knows that Henry is scared, but Jack tells him, “Better to face you fears sooner than later” (132).  Then, when Henry sneaks up on the gang, he discovers that, “…his fear had almost vanished” (134).  </a:t>
            </a:r>
            <a:r>
              <a:rPr lang="en-US" dirty="0">
                <a:solidFill>
                  <a:schemeClr val="accent3">
                    <a:lumMod val="50000"/>
                  </a:schemeClr>
                </a:solidFill>
              </a:rPr>
              <a:t>Jack forced Henry to do this thing that scared him, and when he did, the fear went away. </a:t>
            </a:r>
            <a:r>
              <a:rPr lang="en-US" dirty="0"/>
              <a:t> </a:t>
            </a:r>
            <a:r>
              <a:rPr lang="en-US" dirty="0">
                <a:solidFill>
                  <a:srgbClr val="FF0000"/>
                </a:solidFill>
              </a:rPr>
              <a:t>Clearly the </a:t>
            </a:r>
            <a:r>
              <a:rPr lang="en-US" u="sng" dirty="0">
                <a:solidFill>
                  <a:srgbClr val="FF0000"/>
                </a:solidFill>
              </a:rPr>
              <a:t>theme</a:t>
            </a:r>
            <a:r>
              <a:rPr lang="en-US" dirty="0">
                <a:solidFill>
                  <a:srgbClr val="FF0000"/>
                </a:solidFill>
              </a:rPr>
              <a:t> – or lesson – is to </a:t>
            </a:r>
            <a:r>
              <a:rPr lang="en-US" u="sng" dirty="0">
                <a:solidFill>
                  <a:srgbClr val="FF0000"/>
                </a:solidFill>
              </a:rPr>
              <a:t>face your fears</a:t>
            </a:r>
            <a:r>
              <a:rPr lang="en-US" dirty="0">
                <a:solidFill>
                  <a:srgbClr val="FF0000"/>
                </a:solidFill>
              </a:rPr>
              <a:t>.</a:t>
            </a:r>
          </a:p>
          <a:p>
            <a:endParaRPr lang="en-US" dirty="0"/>
          </a:p>
        </p:txBody>
      </p:sp>
      <p:sp>
        <p:nvSpPr>
          <p:cNvPr id="4" name="TextBox 3">
            <a:extLst>
              <a:ext uri="{FF2B5EF4-FFF2-40B4-BE49-F238E27FC236}">
                <a16:creationId xmlns:a16="http://schemas.microsoft.com/office/drawing/2014/main" id="{4DD13C2E-87A5-C54D-A1BE-ED53911F10CD}"/>
              </a:ext>
            </a:extLst>
          </p:cNvPr>
          <p:cNvSpPr txBox="1"/>
          <p:nvPr/>
        </p:nvSpPr>
        <p:spPr>
          <a:xfrm>
            <a:off x="2623930" y="3041374"/>
            <a:ext cx="1610139" cy="307777"/>
          </a:xfrm>
          <a:prstGeom prst="rect">
            <a:avLst/>
          </a:prstGeom>
          <a:noFill/>
        </p:spPr>
        <p:txBody>
          <a:bodyPr wrap="square" rtlCol="0">
            <a:spAutoFit/>
          </a:bodyPr>
          <a:lstStyle/>
          <a:p>
            <a:r>
              <a:rPr lang="en-US" sz="1400" dirty="0">
                <a:solidFill>
                  <a:srgbClr val="FF0000"/>
                </a:solidFill>
              </a:rPr>
              <a:t>point</a:t>
            </a:r>
          </a:p>
        </p:txBody>
      </p:sp>
      <p:sp>
        <p:nvSpPr>
          <p:cNvPr id="5" name="TextBox 4">
            <a:extLst>
              <a:ext uri="{FF2B5EF4-FFF2-40B4-BE49-F238E27FC236}">
                <a16:creationId xmlns:a16="http://schemas.microsoft.com/office/drawing/2014/main" id="{3B345056-320D-2E41-976B-C314CA337FED}"/>
              </a:ext>
            </a:extLst>
          </p:cNvPr>
          <p:cNvSpPr txBox="1"/>
          <p:nvPr/>
        </p:nvSpPr>
        <p:spPr>
          <a:xfrm>
            <a:off x="6253216" y="3041374"/>
            <a:ext cx="1610139" cy="307777"/>
          </a:xfrm>
          <a:prstGeom prst="rect">
            <a:avLst/>
          </a:prstGeom>
          <a:noFill/>
        </p:spPr>
        <p:txBody>
          <a:bodyPr wrap="square" rtlCol="0">
            <a:spAutoFit/>
          </a:bodyPr>
          <a:lstStyle/>
          <a:p>
            <a:r>
              <a:rPr lang="en-US" sz="1400" dirty="0">
                <a:solidFill>
                  <a:srgbClr val="0070C0"/>
                </a:solidFill>
              </a:rPr>
              <a:t>evidence</a:t>
            </a:r>
          </a:p>
        </p:txBody>
      </p:sp>
      <p:sp>
        <p:nvSpPr>
          <p:cNvPr id="6" name="TextBox 5">
            <a:extLst>
              <a:ext uri="{FF2B5EF4-FFF2-40B4-BE49-F238E27FC236}">
                <a16:creationId xmlns:a16="http://schemas.microsoft.com/office/drawing/2014/main" id="{D7EC0521-3842-F347-8A32-389B13E4E385}"/>
              </a:ext>
            </a:extLst>
          </p:cNvPr>
          <p:cNvSpPr txBox="1"/>
          <p:nvPr/>
        </p:nvSpPr>
        <p:spPr>
          <a:xfrm>
            <a:off x="2130287" y="4684643"/>
            <a:ext cx="1835426" cy="307777"/>
          </a:xfrm>
          <a:prstGeom prst="rect">
            <a:avLst/>
          </a:prstGeom>
          <a:noFill/>
        </p:spPr>
        <p:txBody>
          <a:bodyPr wrap="square" rtlCol="0">
            <a:spAutoFit/>
          </a:bodyPr>
          <a:lstStyle/>
          <a:p>
            <a:r>
              <a:rPr lang="en-US" sz="1400" dirty="0">
                <a:solidFill>
                  <a:srgbClr val="7030A0"/>
                </a:solidFill>
              </a:rPr>
              <a:t>explain the evidence</a:t>
            </a:r>
          </a:p>
        </p:txBody>
      </p:sp>
      <p:sp>
        <p:nvSpPr>
          <p:cNvPr id="7" name="TextBox 6">
            <a:extLst>
              <a:ext uri="{FF2B5EF4-FFF2-40B4-BE49-F238E27FC236}">
                <a16:creationId xmlns:a16="http://schemas.microsoft.com/office/drawing/2014/main" id="{D12A9198-7C91-F14E-BC00-505258AF75EF}"/>
              </a:ext>
            </a:extLst>
          </p:cNvPr>
          <p:cNvSpPr txBox="1"/>
          <p:nvPr/>
        </p:nvSpPr>
        <p:spPr>
          <a:xfrm>
            <a:off x="6404113" y="4684643"/>
            <a:ext cx="2729948" cy="307777"/>
          </a:xfrm>
          <a:prstGeom prst="rect">
            <a:avLst/>
          </a:prstGeom>
          <a:noFill/>
        </p:spPr>
        <p:txBody>
          <a:bodyPr wrap="square" rtlCol="0">
            <a:spAutoFit/>
          </a:bodyPr>
          <a:lstStyle/>
          <a:p>
            <a:r>
              <a:rPr lang="en-US" sz="1400" dirty="0">
                <a:solidFill>
                  <a:srgbClr val="FF0000"/>
                </a:solidFill>
              </a:rPr>
              <a:t>link back to the point</a:t>
            </a:r>
          </a:p>
        </p:txBody>
      </p:sp>
      <p:pic>
        <p:nvPicPr>
          <p:cNvPr id="8" name="Picture 7">
            <a:extLst>
              <a:ext uri="{FF2B5EF4-FFF2-40B4-BE49-F238E27FC236}">
                <a16:creationId xmlns:a16="http://schemas.microsoft.com/office/drawing/2014/main" id="{E3EC1888-E04A-3342-AA36-A7CB99783F6F}"/>
              </a:ext>
            </a:extLst>
          </p:cNvPr>
          <p:cNvPicPr>
            <a:picLocks noChangeAspect="1"/>
          </p:cNvPicPr>
          <p:nvPr/>
        </p:nvPicPr>
        <p:blipFill>
          <a:blip r:embed="rId2"/>
          <a:stretch>
            <a:fillRect/>
          </a:stretch>
        </p:blipFill>
        <p:spPr>
          <a:xfrm>
            <a:off x="496957" y="164075"/>
            <a:ext cx="1623215" cy="1541807"/>
          </a:xfrm>
          <a:prstGeom prst="rect">
            <a:avLst/>
          </a:prstGeom>
        </p:spPr>
      </p:pic>
      <p:pic>
        <p:nvPicPr>
          <p:cNvPr id="9" name="Picture 8">
            <a:extLst>
              <a:ext uri="{FF2B5EF4-FFF2-40B4-BE49-F238E27FC236}">
                <a16:creationId xmlns:a16="http://schemas.microsoft.com/office/drawing/2014/main" id="{7DDA10CB-CC32-F847-B78D-70593CF4078C}"/>
              </a:ext>
            </a:extLst>
          </p:cNvPr>
          <p:cNvPicPr>
            <a:picLocks noChangeAspect="1"/>
          </p:cNvPicPr>
          <p:nvPr/>
        </p:nvPicPr>
        <p:blipFill>
          <a:blip r:embed="rId3"/>
          <a:stretch>
            <a:fillRect/>
          </a:stretch>
        </p:blipFill>
        <p:spPr>
          <a:xfrm>
            <a:off x="8865703" y="4855543"/>
            <a:ext cx="2562639" cy="1841304"/>
          </a:xfrm>
          <a:prstGeom prst="rect">
            <a:avLst/>
          </a:prstGeom>
        </p:spPr>
      </p:pic>
    </p:spTree>
    <p:extLst>
      <p:ext uri="{BB962C8B-B14F-4D97-AF65-F5344CB8AC3E}">
        <p14:creationId xmlns:p14="http://schemas.microsoft.com/office/powerpoint/2010/main" val="131932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5B60-953F-4D4B-9347-CC60BCAEA907}"/>
              </a:ext>
            </a:extLst>
          </p:cNvPr>
          <p:cNvSpPr>
            <a:spLocks noGrp="1"/>
          </p:cNvSpPr>
          <p:nvPr>
            <p:ph type="title"/>
          </p:nvPr>
        </p:nvSpPr>
        <p:spPr>
          <a:xfrm>
            <a:off x="2435553" y="638262"/>
            <a:ext cx="9603275" cy="1049235"/>
          </a:xfrm>
        </p:spPr>
        <p:txBody>
          <a:bodyPr/>
          <a:lstStyle/>
          <a:p>
            <a:r>
              <a:rPr lang="en-US" b="1" u="sng" dirty="0"/>
              <a:t>E</a:t>
            </a:r>
            <a:r>
              <a:rPr lang="en-US" b="1" dirty="0"/>
              <a:t>vidence must back up your theme.</a:t>
            </a:r>
            <a:endParaRPr lang="en-US" dirty="0"/>
          </a:p>
        </p:txBody>
      </p:sp>
      <p:sp>
        <p:nvSpPr>
          <p:cNvPr id="3" name="Content Placeholder 2">
            <a:extLst>
              <a:ext uri="{FF2B5EF4-FFF2-40B4-BE49-F238E27FC236}">
                <a16:creationId xmlns:a16="http://schemas.microsoft.com/office/drawing/2014/main" id="{A2DCA66C-5424-0142-BED8-D84D1B1B326C}"/>
              </a:ext>
            </a:extLst>
          </p:cNvPr>
          <p:cNvSpPr>
            <a:spLocks noGrp="1"/>
          </p:cNvSpPr>
          <p:nvPr>
            <p:ph idx="1"/>
          </p:nvPr>
        </p:nvSpPr>
        <p:spPr>
          <a:xfrm>
            <a:off x="496957" y="2015732"/>
            <a:ext cx="11290852" cy="3450613"/>
          </a:xfrm>
        </p:spPr>
        <p:txBody>
          <a:bodyPr/>
          <a:lstStyle/>
          <a:p>
            <a:pPr lvl="0"/>
            <a:r>
              <a:rPr lang="en-US" dirty="0"/>
              <a:t>You can’t randomly declare a theme that doesn’t have proof -- or text evidence – to support your theme.</a:t>
            </a:r>
          </a:p>
          <a:p>
            <a:pPr lvl="0"/>
            <a:r>
              <a:rPr lang="en-US" dirty="0"/>
              <a:t>There has to be a reason why you think a particular theme is present in your story.  Use PEEL to prove your theme.</a:t>
            </a:r>
          </a:p>
          <a:p>
            <a:pPr lvl="1"/>
            <a:r>
              <a:rPr lang="en-US" dirty="0">
                <a:solidFill>
                  <a:srgbClr val="FF0000"/>
                </a:solidFill>
              </a:rPr>
              <a:t>One </a:t>
            </a:r>
            <a:r>
              <a:rPr lang="en-US" u="sng" dirty="0">
                <a:solidFill>
                  <a:srgbClr val="FF0000"/>
                </a:solidFill>
              </a:rPr>
              <a:t>theme</a:t>
            </a:r>
            <a:r>
              <a:rPr lang="en-US" dirty="0">
                <a:solidFill>
                  <a:srgbClr val="FF0000"/>
                </a:solidFill>
              </a:rPr>
              <a:t> – or lesson – in </a:t>
            </a:r>
            <a:r>
              <a:rPr lang="en-US" i="1" dirty="0">
                <a:solidFill>
                  <a:srgbClr val="FF0000"/>
                </a:solidFill>
              </a:rPr>
              <a:t>SGW</a:t>
            </a:r>
            <a:r>
              <a:rPr lang="en-US" dirty="0">
                <a:solidFill>
                  <a:srgbClr val="FF0000"/>
                </a:solidFill>
              </a:rPr>
              <a:t> is </a:t>
            </a:r>
            <a:r>
              <a:rPr lang="en-US" u="sng" dirty="0">
                <a:solidFill>
                  <a:srgbClr val="FF0000"/>
                </a:solidFill>
              </a:rPr>
              <a:t>not to worry about what other people think</a:t>
            </a:r>
            <a:r>
              <a:rPr lang="en-US" dirty="0"/>
              <a:t>.  </a:t>
            </a:r>
            <a:r>
              <a:rPr lang="en-US" dirty="0">
                <a:solidFill>
                  <a:srgbClr val="0070C0"/>
                </a:solidFill>
              </a:rPr>
              <a:t>At the end of the book, Rob accepts that his family is different and finally realizes that, ”It doesn’t matter if the kids at school think we’re weirdos.  It only matters what I think”(149). </a:t>
            </a:r>
            <a:r>
              <a:rPr lang="en-US" dirty="0">
                <a:solidFill>
                  <a:schemeClr val="accent3">
                    <a:lumMod val="50000"/>
                  </a:schemeClr>
                </a:solidFill>
              </a:rPr>
              <a:t>This means that Rob has learned that other’s opinions don’t matter, only his opinion is important.   </a:t>
            </a:r>
            <a:r>
              <a:rPr lang="en-US" dirty="0"/>
              <a:t> </a:t>
            </a:r>
            <a:r>
              <a:rPr lang="en-US" dirty="0">
                <a:solidFill>
                  <a:srgbClr val="FF0000"/>
                </a:solidFill>
              </a:rPr>
              <a:t>Therefore,  </a:t>
            </a:r>
            <a:r>
              <a:rPr lang="en-US" u="sng" dirty="0">
                <a:solidFill>
                  <a:srgbClr val="FF0000"/>
                </a:solidFill>
              </a:rPr>
              <a:t>don’t  put more importance on what other people think than on what you believe</a:t>
            </a:r>
            <a:r>
              <a:rPr lang="en-US" dirty="0">
                <a:solidFill>
                  <a:srgbClr val="FF0000"/>
                </a:solidFill>
              </a:rPr>
              <a:t> is a </a:t>
            </a:r>
            <a:r>
              <a:rPr lang="en-US" u="sng" dirty="0">
                <a:solidFill>
                  <a:srgbClr val="FF0000"/>
                </a:solidFill>
              </a:rPr>
              <a:t>theme </a:t>
            </a:r>
            <a:r>
              <a:rPr lang="en-US" dirty="0">
                <a:solidFill>
                  <a:srgbClr val="FF0000"/>
                </a:solidFill>
              </a:rPr>
              <a:t>in the book.</a:t>
            </a:r>
            <a:endParaRPr lang="en-US" dirty="0"/>
          </a:p>
        </p:txBody>
      </p:sp>
      <p:sp>
        <p:nvSpPr>
          <p:cNvPr id="4" name="TextBox 3">
            <a:extLst>
              <a:ext uri="{FF2B5EF4-FFF2-40B4-BE49-F238E27FC236}">
                <a16:creationId xmlns:a16="http://schemas.microsoft.com/office/drawing/2014/main" id="{4DD13C2E-87A5-C54D-A1BE-ED53911F10CD}"/>
              </a:ext>
            </a:extLst>
          </p:cNvPr>
          <p:cNvSpPr txBox="1"/>
          <p:nvPr/>
        </p:nvSpPr>
        <p:spPr>
          <a:xfrm>
            <a:off x="3766930" y="3041374"/>
            <a:ext cx="1610139" cy="307777"/>
          </a:xfrm>
          <a:prstGeom prst="rect">
            <a:avLst/>
          </a:prstGeom>
          <a:noFill/>
        </p:spPr>
        <p:txBody>
          <a:bodyPr wrap="square" rtlCol="0">
            <a:spAutoFit/>
          </a:bodyPr>
          <a:lstStyle/>
          <a:p>
            <a:r>
              <a:rPr lang="en-US" sz="1400" dirty="0">
                <a:solidFill>
                  <a:srgbClr val="FF0000"/>
                </a:solidFill>
              </a:rPr>
              <a:t>point</a:t>
            </a:r>
          </a:p>
        </p:txBody>
      </p:sp>
      <p:sp>
        <p:nvSpPr>
          <p:cNvPr id="5" name="TextBox 4">
            <a:extLst>
              <a:ext uri="{FF2B5EF4-FFF2-40B4-BE49-F238E27FC236}">
                <a16:creationId xmlns:a16="http://schemas.microsoft.com/office/drawing/2014/main" id="{3B345056-320D-2E41-976B-C314CA337FED}"/>
              </a:ext>
            </a:extLst>
          </p:cNvPr>
          <p:cNvSpPr txBox="1"/>
          <p:nvPr/>
        </p:nvSpPr>
        <p:spPr>
          <a:xfrm>
            <a:off x="9672277" y="3041374"/>
            <a:ext cx="1610139" cy="307777"/>
          </a:xfrm>
          <a:prstGeom prst="rect">
            <a:avLst/>
          </a:prstGeom>
          <a:noFill/>
        </p:spPr>
        <p:txBody>
          <a:bodyPr wrap="square" rtlCol="0">
            <a:spAutoFit/>
          </a:bodyPr>
          <a:lstStyle/>
          <a:p>
            <a:r>
              <a:rPr lang="en-US" sz="1400" dirty="0">
                <a:solidFill>
                  <a:srgbClr val="0070C0"/>
                </a:solidFill>
              </a:rPr>
              <a:t>evidence</a:t>
            </a:r>
          </a:p>
        </p:txBody>
      </p:sp>
      <p:sp>
        <p:nvSpPr>
          <p:cNvPr id="6" name="TextBox 5">
            <a:extLst>
              <a:ext uri="{FF2B5EF4-FFF2-40B4-BE49-F238E27FC236}">
                <a16:creationId xmlns:a16="http://schemas.microsoft.com/office/drawing/2014/main" id="{D7EC0521-3842-F347-8A32-389B13E4E385}"/>
              </a:ext>
            </a:extLst>
          </p:cNvPr>
          <p:cNvSpPr txBox="1"/>
          <p:nvPr/>
        </p:nvSpPr>
        <p:spPr>
          <a:xfrm>
            <a:off x="212034" y="4200266"/>
            <a:ext cx="1169505" cy="523220"/>
          </a:xfrm>
          <a:prstGeom prst="rect">
            <a:avLst/>
          </a:prstGeom>
          <a:noFill/>
        </p:spPr>
        <p:txBody>
          <a:bodyPr wrap="square" rtlCol="0">
            <a:spAutoFit/>
          </a:bodyPr>
          <a:lstStyle/>
          <a:p>
            <a:r>
              <a:rPr lang="en-US" sz="1400" dirty="0">
                <a:solidFill>
                  <a:srgbClr val="7030A0"/>
                </a:solidFill>
              </a:rPr>
              <a:t>explain the evidence</a:t>
            </a:r>
          </a:p>
        </p:txBody>
      </p:sp>
      <p:sp>
        <p:nvSpPr>
          <p:cNvPr id="7" name="TextBox 6">
            <a:extLst>
              <a:ext uri="{FF2B5EF4-FFF2-40B4-BE49-F238E27FC236}">
                <a16:creationId xmlns:a16="http://schemas.microsoft.com/office/drawing/2014/main" id="{D12A9198-7C91-F14E-BC00-505258AF75EF}"/>
              </a:ext>
            </a:extLst>
          </p:cNvPr>
          <p:cNvSpPr txBox="1"/>
          <p:nvPr/>
        </p:nvSpPr>
        <p:spPr>
          <a:xfrm>
            <a:off x="6703790" y="4723486"/>
            <a:ext cx="2729948" cy="307777"/>
          </a:xfrm>
          <a:prstGeom prst="rect">
            <a:avLst/>
          </a:prstGeom>
          <a:noFill/>
        </p:spPr>
        <p:txBody>
          <a:bodyPr wrap="square" rtlCol="0">
            <a:spAutoFit/>
          </a:bodyPr>
          <a:lstStyle/>
          <a:p>
            <a:r>
              <a:rPr lang="en-US" sz="1400" dirty="0">
                <a:solidFill>
                  <a:srgbClr val="FF0000"/>
                </a:solidFill>
              </a:rPr>
              <a:t>link back to the point</a:t>
            </a:r>
          </a:p>
        </p:txBody>
      </p:sp>
      <p:pic>
        <p:nvPicPr>
          <p:cNvPr id="8" name="Picture 7">
            <a:extLst>
              <a:ext uri="{FF2B5EF4-FFF2-40B4-BE49-F238E27FC236}">
                <a16:creationId xmlns:a16="http://schemas.microsoft.com/office/drawing/2014/main" id="{BDA7A6F1-D30D-E34E-A7A6-56D5FDC3CD3C}"/>
              </a:ext>
            </a:extLst>
          </p:cNvPr>
          <p:cNvPicPr>
            <a:picLocks noChangeAspect="1"/>
          </p:cNvPicPr>
          <p:nvPr/>
        </p:nvPicPr>
        <p:blipFill>
          <a:blip r:embed="rId2"/>
          <a:stretch>
            <a:fillRect/>
          </a:stretch>
        </p:blipFill>
        <p:spPr>
          <a:xfrm>
            <a:off x="496957" y="164075"/>
            <a:ext cx="1623215" cy="1541807"/>
          </a:xfrm>
          <a:prstGeom prst="rect">
            <a:avLst/>
          </a:prstGeom>
        </p:spPr>
      </p:pic>
      <p:pic>
        <p:nvPicPr>
          <p:cNvPr id="9" name="Picture 8">
            <a:extLst>
              <a:ext uri="{FF2B5EF4-FFF2-40B4-BE49-F238E27FC236}">
                <a16:creationId xmlns:a16="http://schemas.microsoft.com/office/drawing/2014/main" id="{7A383E57-FD08-B144-8BDD-CEABE98732C4}"/>
              </a:ext>
            </a:extLst>
          </p:cNvPr>
          <p:cNvPicPr>
            <a:picLocks noChangeAspect="1"/>
          </p:cNvPicPr>
          <p:nvPr/>
        </p:nvPicPr>
        <p:blipFill>
          <a:blip r:embed="rId3"/>
          <a:stretch>
            <a:fillRect/>
          </a:stretch>
        </p:blipFill>
        <p:spPr>
          <a:xfrm>
            <a:off x="8865703" y="4855543"/>
            <a:ext cx="2562639" cy="1841304"/>
          </a:xfrm>
          <a:prstGeom prst="rect">
            <a:avLst/>
          </a:prstGeom>
        </p:spPr>
      </p:pic>
    </p:spTree>
    <p:extLst>
      <p:ext uri="{BB962C8B-B14F-4D97-AF65-F5344CB8AC3E}">
        <p14:creationId xmlns:p14="http://schemas.microsoft.com/office/powerpoint/2010/main" val="335249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CA5-7193-9F48-916A-F3D8191FB3CB}"/>
              </a:ext>
            </a:extLst>
          </p:cNvPr>
          <p:cNvSpPr>
            <a:spLocks noGrp="1"/>
          </p:cNvSpPr>
          <p:nvPr>
            <p:ph type="title"/>
          </p:nvPr>
        </p:nvSpPr>
        <p:spPr>
          <a:xfrm>
            <a:off x="4880579" y="665372"/>
            <a:ext cx="9603275" cy="1049235"/>
          </a:xfrm>
        </p:spPr>
        <p:txBody>
          <a:bodyPr/>
          <a:lstStyle/>
          <a:p>
            <a:r>
              <a:rPr lang="en-US" dirty="0"/>
              <a:t>Your turn!</a:t>
            </a:r>
          </a:p>
        </p:txBody>
      </p:sp>
      <p:sp>
        <p:nvSpPr>
          <p:cNvPr id="3" name="Content Placeholder 2">
            <a:extLst>
              <a:ext uri="{FF2B5EF4-FFF2-40B4-BE49-F238E27FC236}">
                <a16:creationId xmlns:a16="http://schemas.microsoft.com/office/drawing/2014/main" id="{B7B6C99D-9B19-AC42-99DE-323FA1676102}"/>
              </a:ext>
            </a:extLst>
          </p:cNvPr>
          <p:cNvSpPr>
            <a:spLocks noGrp="1"/>
          </p:cNvSpPr>
          <p:nvPr>
            <p:ph idx="1"/>
          </p:nvPr>
        </p:nvSpPr>
        <p:spPr>
          <a:xfrm>
            <a:off x="337930" y="2015732"/>
            <a:ext cx="11121887" cy="3450613"/>
          </a:xfrm>
        </p:spPr>
        <p:txBody>
          <a:bodyPr/>
          <a:lstStyle/>
          <a:p>
            <a:r>
              <a:rPr lang="en-US" dirty="0"/>
              <a:t>What are some themes in your book?  What do you think the author wants the reader to learn from the story?</a:t>
            </a:r>
          </a:p>
          <a:p>
            <a:r>
              <a:rPr lang="en-US" dirty="0"/>
              <a:t>Remember:</a:t>
            </a:r>
          </a:p>
          <a:p>
            <a:pPr lvl="1"/>
            <a:r>
              <a:rPr lang="en-US" dirty="0"/>
              <a:t>Think about the character’s words and actions.  </a:t>
            </a:r>
          </a:p>
          <a:p>
            <a:pPr lvl="1"/>
            <a:r>
              <a:rPr lang="en-US" dirty="0"/>
              <a:t>Pay attention to repeated ideas, words, actions, etc.</a:t>
            </a:r>
          </a:p>
          <a:p>
            <a:pPr lvl="1"/>
            <a:r>
              <a:rPr lang="en-US" dirty="0"/>
              <a:t>Look closely at the ending of the book – often themes are reinforced there.</a:t>
            </a:r>
          </a:p>
          <a:p>
            <a:pPr lvl="1"/>
            <a:r>
              <a:rPr lang="en-US" dirty="0"/>
              <a:t>What did the characters learn?  That is usually what the author wants you to learn as well.</a:t>
            </a:r>
          </a:p>
        </p:txBody>
      </p:sp>
      <p:pic>
        <p:nvPicPr>
          <p:cNvPr id="4" name="Picture 3">
            <a:extLst>
              <a:ext uri="{FF2B5EF4-FFF2-40B4-BE49-F238E27FC236}">
                <a16:creationId xmlns:a16="http://schemas.microsoft.com/office/drawing/2014/main" id="{9562CC1A-5934-A743-80E7-BFACF129B6A9}"/>
              </a:ext>
            </a:extLst>
          </p:cNvPr>
          <p:cNvPicPr>
            <a:picLocks noChangeAspect="1"/>
          </p:cNvPicPr>
          <p:nvPr/>
        </p:nvPicPr>
        <p:blipFill>
          <a:blip r:embed="rId2"/>
          <a:stretch>
            <a:fillRect/>
          </a:stretch>
        </p:blipFill>
        <p:spPr>
          <a:xfrm>
            <a:off x="9808330" y="2763078"/>
            <a:ext cx="1950765" cy="2554180"/>
          </a:xfrm>
          <a:prstGeom prst="rect">
            <a:avLst/>
          </a:prstGeom>
        </p:spPr>
      </p:pic>
      <p:pic>
        <p:nvPicPr>
          <p:cNvPr id="5" name="Picture 4">
            <a:extLst>
              <a:ext uri="{FF2B5EF4-FFF2-40B4-BE49-F238E27FC236}">
                <a16:creationId xmlns:a16="http://schemas.microsoft.com/office/drawing/2014/main" id="{24144F57-AAF9-774F-9694-BFCA5DB8EFD5}"/>
              </a:ext>
            </a:extLst>
          </p:cNvPr>
          <p:cNvPicPr>
            <a:picLocks noChangeAspect="1"/>
          </p:cNvPicPr>
          <p:nvPr/>
        </p:nvPicPr>
        <p:blipFill>
          <a:blip r:embed="rId3"/>
          <a:stretch>
            <a:fillRect/>
          </a:stretch>
        </p:blipFill>
        <p:spPr>
          <a:xfrm>
            <a:off x="1609319" y="65539"/>
            <a:ext cx="2416029" cy="1649068"/>
          </a:xfrm>
          <a:prstGeom prst="rect">
            <a:avLst/>
          </a:prstGeom>
        </p:spPr>
      </p:pic>
    </p:spTree>
    <p:extLst>
      <p:ext uri="{BB962C8B-B14F-4D97-AF65-F5344CB8AC3E}">
        <p14:creationId xmlns:p14="http://schemas.microsoft.com/office/powerpoint/2010/main" val="258474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1122E-651F-E745-880F-821EC8F07683}"/>
              </a:ext>
            </a:extLst>
          </p:cNvPr>
          <p:cNvSpPr>
            <a:spLocks noGrp="1"/>
          </p:cNvSpPr>
          <p:nvPr>
            <p:ph idx="1"/>
          </p:nvPr>
        </p:nvSpPr>
        <p:spPr>
          <a:xfrm>
            <a:off x="1302492" y="1071514"/>
            <a:ext cx="9603275" cy="3450613"/>
          </a:xfrm>
        </p:spPr>
        <p:txBody>
          <a:bodyPr>
            <a:normAutofit fontScale="92500" lnSpcReduction="10000"/>
          </a:bodyPr>
          <a:lstStyle/>
          <a:p>
            <a:r>
              <a:rPr lang="en-US" sz="4000" b="1" dirty="0"/>
              <a:t>What’s the “point” of reading a book?</a:t>
            </a:r>
            <a:r>
              <a:rPr lang="en-US" sz="4000" dirty="0"/>
              <a:t> </a:t>
            </a:r>
          </a:p>
          <a:p>
            <a:r>
              <a:rPr lang="en-US" sz="4000" dirty="0"/>
              <a:t>Well, other than enjoyment or learning, authors also want us to walk away knowing the </a:t>
            </a:r>
            <a:r>
              <a:rPr lang="en-US" sz="4000" b="1" dirty="0"/>
              <a:t>theme</a:t>
            </a:r>
            <a:r>
              <a:rPr lang="en-US" sz="4000" dirty="0"/>
              <a:t> of their tale. It’s arguably the biggest way that books “</a:t>
            </a:r>
            <a:r>
              <a:rPr lang="en-US" sz="4000" b="1" u="sng" dirty="0"/>
              <a:t>speak</a:t>
            </a:r>
            <a:r>
              <a:rPr lang="en-US" sz="4000" dirty="0"/>
              <a:t>” to us. </a:t>
            </a:r>
          </a:p>
          <a:p>
            <a:endParaRPr lang="en-US" dirty="0"/>
          </a:p>
        </p:txBody>
      </p:sp>
    </p:spTree>
    <p:extLst>
      <p:ext uri="{BB962C8B-B14F-4D97-AF65-F5344CB8AC3E}">
        <p14:creationId xmlns:p14="http://schemas.microsoft.com/office/powerpoint/2010/main" val="346099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90C61-DB60-FB4F-AAC5-C19E52C35494}"/>
              </a:ext>
            </a:extLst>
          </p:cNvPr>
          <p:cNvSpPr>
            <a:spLocks noGrp="1"/>
          </p:cNvSpPr>
          <p:nvPr>
            <p:ph idx="1"/>
          </p:nvPr>
        </p:nvSpPr>
        <p:spPr>
          <a:xfrm>
            <a:off x="1441640" y="616227"/>
            <a:ext cx="9603275" cy="3905902"/>
          </a:xfrm>
        </p:spPr>
        <p:txBody>
          <a:bodyPr>
            <a:normAutofit lnSpcReduction="10000"/>
          </a:bodyPr>
          <a:lstStyle/>
          <a:p>
            <a:pPr marL="0" indent="0">
              <a:buNone/>
            </a:pPr>
            <a:r>
              <a:rPr lang="en-US" sz="3200" dirty="0"/>
              <a:t>Authors usually want their novel to have an impact on the reader. </a:t>
            </a:r>
          </a:p>
          <a:p>
            <a:pPr marL="0" indent="0">
              <a:buNone/>
            </a:pPr>
            <a:endParaRPr lang="en-US" sz="2800" dirty="0"/>
          </a:p>
          <a:p>
            <a:r>
              <a:rPr lang="en-US" sz="2800" dirty="0"/>
              <a:t>They often include a moral, message, takeaway, or THEME for the reader to “get out of” the book. But instead of lecturing (or telling) you their theme, </a:t>
            </a:r>
            <a:r>
              <a:rPr lang="en-US" sz="2800" b="1" dirty="0"/>
              <a:t>authors </a:t>
            </a:r>
            <a:r>
              <a:rPr lang="en-US" sz="2800" b="1" u="sng" dirty="0"/>
              <a:t>SHOW</a:t>
            </a:r>
            <a:r>
              <a:rPr lang="en-US" sz="2800" b="1" dirty="0"/>
              <a:t> their themes gradually</a:t>
            </a:r>
            <a:r>
              <a:rPr lang="en-US" sz="2800" dirty="0"/>
              <a:t>, allowing readers to decide it for themselves. </a:t>
            </a:r>
          </a:p>
          <a:p>
            <a:endParaRPr lang="en-US" dirty="0"/>
          </a:p>
        </p:txBody>
      </p:sp>
    </p:spTree>
    <p:extLst>
      <p:ext uri="{BB962C8B-B14F-4D97-AF65-F5344CB8AC3E}">
        <p14:creationId xmlns:p14="http://schemas.microsoft.com/office/powerpoint/2010/main" val="272503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9A71-F59C-9543-98E9-79B91BAE3217}"/>
              </a:ext>
            </a:extLst>
          </p:cNvPr>
          <p:cNvSpPr>
            <a:spLocks noGrp="1"/>
          </p:cNvSpPr>
          <p:nvPr>
            <p:ph type="title"/>
          </p:nvPr>
        </p:nvSpPr>
        <p:spPr/>
        <p:txBody>
          <a:bodyPr/>
          <a:lstStyle/>
          <a:p>
            <a:r>
              <a:rPr lang="en-US" dirty="0"/>
              <a:t>Theme is…</a:t>
            </a:r>
          </a:p>
        </p:txBody>
      </p:sp>
      <p:sp>
        <p:nvSpPr>
          <p:cNvPr id="3" name="Content Placeholder 2">
            <a:extLst>
              <a:ext uri="{FF2B5EF4-FFF2-40B4-BE49-F238E27FC236}">
                <a16:creationId xmlns:a16="http://schemas.microsoft.com/office/drawing/2014/main" id="{DE7F603C-3732-B14E-9AA9-1C3DB1743CD4}"/>
              </a:ext>
            </a:extLst>
          </p:cNvPr>
          <p:cNvSpPr>
            <a:spLocks noGrp="1"/>
          </p:cNvSpPr>
          <p:nvPr>
            <p:ph idx="1"/>
          </p:nvPr>
        </p:nvSpPr>
        <p:spPr>
          <a:xfrm>
            <a:off x="646043" y="2015732"/>
            <a:ext cx="6987209" cy="3450613"/>
          </a:xfrm>
        </p:spPr>
        <p:txBody>
          <a:bodyPr>
            <a:normAutofit/>
          </a:bodyPr>
          <a:lstStyle/>
          <a:p>
            <a:pPr marL="0" indent="0">
              <a:buNone/>
            </a:pPr>
            <a:r>
              <a:rPr lang="en-US" sz="3200" dirty="0"/>
              <a:t>…the life lesson(s) the author wants the reader to learn and take away from the text.</a:t>
            </a:r>
          </a:p>
          <a:p>
            <a:pPr marL="0" indent="0">
              <a:buNone/>
            </a:pPr>
            <a:r>
              <a:rPr lang="en-US" sz="3200" dirty="0"/>
              <a:t>Theme is a “truism” that you can apply to your own life.</a:t>
            </a:r>
          </a:p>
        </p:txBody>
      </p:sp>
      <p:pic>
        <p:nvPicPr>
          <p:cNvPr id="7" name="Picture 6">
            <a:extLst>
              <a:ext uri="{FF2B5EF4-FFF2-40B4-BE49-F238E27FC236}">
                <a16:creationId xmlns:a16="http://schemas.microsoft.com/office/drawing/2014/main" id="{428CCECF-E063-D54E-AD65-9CDCAC82C2E3}"/>
              </a:ext>
            </a:extLst>
          </p:cNvPr>
          <p:cNvPicPr>
            <a:picLocks noChangeAspect="1"/>
          </p:cNvPicPr>
          <p:nvPr/>
        </p:nvPicPr>
        <p:blipFill>
          <a:blip r:embed="rId2"/>
          <a:stretch>
            <a:fillRect/>
          </a:stretch>
        </p:blipFill>
        <p:spPr>
          <a:xfrm>
            <a:off x="7798667" y="238537"/>
            <a:ext cx="4059543" cy="5342559"/>
          </a:xfrm>
          <a:prstGeom prst="rect">
            <a:avLst/>
          </a:prstGeom>
        </p:spPr>
      </p:pic>
    </p:spTree>
    <p:extLst>
      <p:ext uri="{BB962C8B-B14F-4D97-AF65-F5344CB8AC3E}">
        <p14:creationId xmlns:p14="http://schemas.microsoft.com/office/powerpoint/2010/main" val="256565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EFD0-7D26-ED45-A2DD-F3868569B617}"/>
              </a:ext>
            </a:extLst>
          </p:cNvPr>
          <p:cNvSpPr>
            <a:spLocks noGrp="1"/>
          </p:cNvSpPr>
          <p:nvPr>
            <p:ph type="title"/>
          </p:nvPr>
        </p:nvSpPr>
        <p:spPr>
          <a:xfrm>
            <a:off x="1272209" y="804519"/>
            <a:ext cx="9782645" cy="1049235"/>
          </a:xfrm>
        </p:spPr>
        <p:txBody>
          <a:bodyPr>
            <a:normAutofit fontScale="90000"/>
          </a:bodyPr>
          <a:lstStyle/>
          <a:p>
            <a:r>
              <a:rPr lang="en-US" b="1" dirty="0"/>
              <a:t>THEME VS. TOPIC: </a:t>
            </a:r>
            <a:br>
              <a:rPr lang="en-US" b="1" dirty="0"/>
            </a:br>
            <a:r>
              <a:rPr lang="en-US" dirty="0"/>
              <a:t>There’s a big difference between them!</a:t>
            </a:r>
            <a:r>
              <a:rPr lang="en-US" b="1" dirty="0"/>
              <a:t> </a:t>
            </a:r>
            <a:br>
              <a:rPr lang="en-US" dirty="0"/>
            </a:br>
            <a:endParaRPr lang="en-US" dirty="0"/>
          </a:p>
        </p:txBody>
      </p:sp>
      <p:sp>
        <p:nvSpPr>
          <p:cNvPr id="3" name="Content Placeholder 2">
            <a:extLst>
              <a:ext uri="{FF2B5EF4-FFF2-40B4-BE49-F238E27FC236}">
                <a16:creationId xmlns:a16="http://schemas.microsoft.com/office/drawing/2014/main" id="{26814C51-B05F-BC47-9D2C-38CA01A84E81}"/>
              </a:ext>
            </a:extLst>
          </p:cNvPr>
          <p:cNvSpPr>
            <a:spLocks noGrp="1"/>
          </p:cNvSpPr>
          <p:nvPr>
            <p:ph idx="1"/>
          </p:nvPr>
        </p:nvSpPr>
        <p:spPr/>
        <p:txBody>
          <a:bodyPr/>
          <a:lstStyle/>
          <a:p>
            <a:pPr lvl="1"/>
            <a:r>
              <a:rPr lang="en-US" b="1" dirty="0"/>
              <a:t>Topic</a:t>
            </a:r>
            <a:r>
              <a:rPr lang="en-US" dirty="0"/>
              <a:t>: a one-word answer or vague </a:t>
            </a:r>
            <a:r>
              <a:rPr lang="en-US" b="1" u="sng" dirty="0"/>
              <a:t>concept</a:t>
            </a:r>
            <a:r>
              <a:rPr lang="en-US" dirty="0"/>
              <a:t>.   You can often turn a topic into a </a:t>
            </a:r>
            <a:r>
              <a:rPr lang="en-US" b="1" dirty="0"/>
              <a:t>theme</a:t>
            </a:r>
            <a:r>
              <a:rPr lang="en-US" dirty="0"/>
              <a:t>.</a:t>
            </a:r>
          </a:p>
          <a:p>
            <a:pPr lvl="1"/>
            <a:r>
              <a:rPr lang="en-US" b="1" dirty="0"/>
              <a:t>Theme</a:t>
            </a:r>
            <a:r>
              <a:rPr lang="en-US" dirty="0"/>
              <a:t>: a phrase or sentence that specifically states an author’s </a:t>
            </a:r>
            <a:r>
              <a:rPr lang="en-US" b="1" u="sng" dirty="0"/>
              <a:t>belief</a:t>
            </a:r>
            <a:r>
              <a:rPr lang="en-US" dirty="0"/>
              <a:t> on the topic.</a:t>
            </a:r>
          </a:p>
          <a:p>
            <a:pPr lvl="1"/>
            <a:endParaRPr lang="en-US" dirty="0"/>
          </a:p>
          <a:p>
            <a:endParaRPr lang="en-US" dirty="0"/>
          </a:p>
        </p:txBody>
      </p:sp>
      <p:graphicFrame>
        <p:nvGraphicFramePr>
          <p:cNvPr id="8" name="Table 7">
            <a:extLst>
              <a:ext uri="{FF2B5EF4-FFF2-40B4-BE49-F238E27FC236}">
                <a16:creationId xmlns:a16="http://schemas.microsoft.com/office/drawing/2014/main" id="{E7545794-200E-004C-9A2A-BD5E06AB74D1}"/>
              </a:ext>
            </a:extLst>
          </p:cNvPr>
          <p:cNvGraphicFramePr>
            <a:graphicFrameLocks noGrp="1"/>
          </p:cNvGraphicFramePr>
          <p:nvPr>
            <p:extLst>
              <p:ext uri="{D42A27DB-BD31-4B8C-83A1-F6EECF244321}">
                <p14:modId xmlns:p14="http://schemas.microsoft.com/office/powerpoint/2010/main" val="4270236615"/>
              </p:ext>
            </p:extLst>
          </p:nvPr>
        </p:nvGraphicFramePr>
        <p:xfrm>
          <a:off x="2146852" y="3150703"/>
          <a:ext cx="7971183" cy="2315640"/>
        </p:xfrm>
        <a:graphic>
          <a:graphicData uri="http://schemas.openxmlformats.org/drawingml/2006/table">
            <a:tbl>
              <a:tblPr firstRow="1" firstCol="1" bandRow="1">
                <a:tableStyleId>{5C22544A-7EE6-4342-B048-85BDC9FD1C3A}</a:tableStyleId>
              </a:tblPr>
              <a:tblGrid>
                <a:gridCol w="1649212">
                  <a:extLst>
                    <a:ext uri="{9D8B030D-6E8A-4147-A177-3AD203B41FA5}">
                      <a16:colId xmlns:a16="http://schemas.microsoft.com/office/drawing/2014/main" val="3529465429"/>
                    </a:ext>
                  </a:extLst>
                </a:gridCol>
                <a:gridCol w="6321971">
                  <a:extLst>
                    <a:ext uri="{9D8B030D-6E8A-4147-A177-3AD203B41FA5}">
                      <a16:colId xmlns:a16="http://schemas.microsoft.com/office/drawing/2014/main" val="264256765"/>
                    </a:ext>
                  </a:extLst>
                </a:gridCol>
              </a:tblGrid>
              <a:tr h="385940">
                <a:tc>
                  <a:txBody>
                    <a:bodyPr/>
                    <a:lstStyle/>
                    <a:p>
                      <a:pPr marL="0" marR="0" algn="ctr">
                        <a:lnSpc>
                          <a:spcPct val="115000"/>
                        </a:lnSpc>
                        <a:spcBef>
                          <a:spcPts val="0"/>
                        </a:spcBef>
                        <a:spcAft>
                          <a:spcPts val="0"/>
                        </a:spcAft>
                      </a:pPr>
                      <a:r>
                        <a:rPr lang="en-US" sz="1100">
                          <a:effectLst/>
                        </a:rPr>
                        <a:t>Topic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rPr>
                        <a:t>Theme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1276120"/>
                  </a:ext>
                </a:extLst>
              </a:tr>
              <a:tr h="385940">
                <a:tc>
                  <a:txBody>
                    <a:bodyPr/>
                    <a:lstStyle/>
                    <a:p>
                      <a:pPr marL="0" marR="0">
                        <a:lnSpc>
                          <a:spcPct val="115000"/>
                        </a:lnSpc>
                        <a:spcBef>
                          <a:spcPts val="0"/>
                        </a:spcBef>
                        <a:spcAft>
                          <a:spcPts val="0"/>
                        </a:spcAft>
                      </a:pPr>
                      <a:r>
                        <a:rPr lang="en-US" sz="1100">
                          <a:effectLst/>
                        </a:rPr>
                        <a:t>Bravery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More people need to be brave in the face of adversity.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630551"/>
                  </a:ext>
                </a:extLst>
              </a:tr>
              <a:tr h="385940">
                <a:tc>
                  <a:txBody>
                    <a:bodyPr/>
                    <a:lstStyle/>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Acceptance</a:t>
                      </a:r>
                    </a:p>
                  </a:txBody>
                  <a:tcPr marL="68580" marR="68580" marT="0" marB="0"/>
                </a:tc>
                <a:tc>
                  <a:txBody>
                    <a:bodyPr/>
                    <a:lstStyle/>
                    <a:p>
                      <a:pPr marL="0" marR="0">
                        <a:lnSpc>
                          <a:spcPct val="115000"/>
                        </a:lnSpc>
                        <a:spcBef>
                          <a:spcPts val="0"/>
                        </a:spcBef>
                        <a:spcAft>
                          <a:spcPts val="0"/>
                        </a:spcAft>
                      </a:pPr>
                      <a:r>
                        <a:rPr lang="en-US" sz="1100" dirty="0">
                          <a:effectLst/>
                        </a:rPr>
                        <a:t>Treat others the way you want to be treated.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5760501"/>
                  </a:ext>
                </a:extLst>
              </a:tr>
              <a:tr h="385940">
                <a:tc>
                  <a:txBody>
                    <a:bodyPr/>
                    <a:lstStyle/>
                    <a:p>
                      <a:pPr marL="0" marR="0">
                        <a:lnSpc>
                          <a:spcPct val="115000"/>
                        </a:lnSpc>
                        <a:spcBef>
                          <a:spcPts val="0"/>
                        </a:spcBef>
                        <a:spcAft>
                          <a:spcPts val="0"/>
                        </a:spcAft>
                      </a:pPr>
                      <a:r>
                        <a:rPr lang="en-US" sz="1100">
                          <a:effectLst/>
                        </a:rPr>
                        <a:t>Change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Change is inevitable, and therefore it should not be avoided.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7535018"/>
                  </a:ext>
                </a:extLst>
              </a:tr>
              <a:tr h="385940">
                <a:tc>
                  <a:txBody>
                    <a:bodyPr/>
                    <a:lstStyle/>
                    <a:p>
                      <a:pPr marL="0" marR="0">
                        <a:lnSpc>
                          <a:spcPct val="115000"/>
                        </a:lnSpc>
                        <a:spcBef>
                          <a:spcPts val="0"/>
                        </a:spcBef>
                        <a:spcAft>
                          <a:spcPts val="0"/>
                        </a:spcAft>
                      </a:pPr>
                      <a:r>
                        <a:rPr lang="en-US" sz="1100">
                          <a:effectLst/>
                        </a:rPr>
                        <a:t>Friendship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Friendship is more important than personal gain.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4364852"/>
                  </a:ext>
                </a:extLst>
              </a:tr>
              <a:tr h="385940">
                <a:tc>
                  <a:txBody>
                    <a:bodyPr/>
                    <a:lstStyle/>
                    <a:p>
                      <a:pPr marL="0" marR="0">
                        <a:lnSpc>
                          <a:spcPct val="115000"/>
                        </a:lnSpc>
                        <a:spcBef>
                          <a:spcPts val="0"/>
                        </a:spcBef>
                        <a:spcAft>
                          <a:spcPts val="0"/>
                        </a:spcAft>
                      </a:pPr>
                      <a:r>
                        <a:rPr lang="en-US" sz="1100">
                          <a:effectLst/>
                        </a:rPr>
                        <a:t>Love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Love conquers 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75302"/>
                  </a:ext>
                </a:extLst>
              </a:tr>
            </a:tbl>
          </a:graphicData>
        </a:graphic>
      </p:graphicFrame>
    </p:spTree>
    <p:extLst>
      <p:ext uri="{BB962C8B-B14F-4D97-AF65-F5344CB8AC3E}">
        <p14:creationId xmlns:p14="http://schemas.microsoft.com/office/powerpoint/2010/main" val="135482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F9A5-7994-9145-8A64-92F29D996FD3}"/>
              </a:ext>
            </a:extLst>
          </p:cNvPr>
          <p:cNvSpPr>
            <a:spLocks noGrp="1"/>
          </p:cNvSpPr>
          <p:nvPr>
            <p:ph type="title"/>
          </p:nvPr>
        </p:nvSpPr>
        <p:spPr>
          <a:xfrm>
            <a:off x="871410" y="605737"/>
            <a:ext cx="10743734" cy="1049235"/>
          </a:xfrm>
        </p:spPr>
        <p:txBody>
          <a:bodyPr>
            <a:normAutofit fontScale="90000"/>
          </a:bodyPr>
          <a:lstStyle/>
          <a:p>
            <a:pPr algn="ctr"/>
            <a:r>
              <a:rPr lang="en-US" dirty="0"/>
              <a:t>themes are hinted through characters’ </a:t>
            </a:r>
            <a:br>
              <a:rPr lang="en-US" dirty="0"/>
            </a:br>
            <a:r>
              <a:rPr lang="en-US" dirty="0"/>
              <a:t>words and actions.</a:t>
            </a:r>
            <a:br>
              <a:rPr lang="en-US" dirty="0"/>
            </a:br>
            <a:endParaRPr lang="en-US" dirty="0"/>
          </a:p>
        </p:txBody>
      </p:sp>
      <p:sp>
        <p:nvSpPr>
          <p:cNvPr id="3" name="Content Placeholder 2">
            <a:extLst>
              <a:ext uri="{FF2B5EF4-FFF2-40B4-BE49-F238E27FC236}">
                <a16:creationId xmlns:a16="http://schemas.microsoft.com/office/drawing/2014/main" id="{9C661675-70D5-3341-903F-ADE82B714D16}"/>
              </a:ext>
            </a:extLst>
          </p:cNvPr>
          <p:cNvSpPr>
            <a:spLocks noGrp="1"/>
          </p:cNvSpPr>
          <p:nvPr>
            <p:ph idx="1"/>
          </p:nvPr>
        </p:nvSpPr>
        <p:spPr>
          <a:xfrm>
            <a:off x="149087" y="2015732"/>
            <a:ext cx="11466057" cy="3450613"/>
          </a:xfrm>
        </p:spPr>
        <p:txBody>
          <a:bodyPr>
            <a:normAutofit/>
          </a:bodyPr>
          <a:lstStyle/>
          <a:p>
            <a:pPr marL="457200" lvl="1" indent="0">
              <a:buNone/>
            </a:pPr>
            <a:r>
              <a:rPr lang="en-US" dirty="0"/>
              <a:t>Authors imply a theme in both what the protagonists AND antagonists do. </a:t>
            </a:r>
          </a:p>
          <a:p>
            <a:pPr lvl="2"/>
            <a:r>
              <a:rPr lang="en-US" b="1" dirty="0"/>
              <a:t>Example</a:t>
            </a:r>
            <a:r>
              <a:rPr lang="en-US" dirty="0"/>
              <a:t>: When Katniss (the </a:t>
            </a:r>
            <a:r>
              <a:rPr lang="en-US" b="1" u="sng" dirty="0"/>
              <a:t>good</a:t>
            </a:r>
            <a:r>
              <a:rPr lang="en-US" dirty="0"/>
              <a:t> guy) is repulsed by all the violence, we know the author is against it, too, and she wants us to dislike violence, like Katniss. </a:t>
            </a:r>
          </a:p>
          <a:p>
            <a:pPr lvl="2"/>
            <a:r>
              <a:rPr lang="en-US" b="1" dirty="0"/>
              <a:t>Example</a:t>
            </a:r>
            <a:r>
              <a:rPr lang="en-US" dirty="0"/>
              <a:t>: When Voldemort (the </a:t>
            </a:r>
            <a:r>
              <a:rPr lang="en-US" b="1" u="sng" dirty="0"/>
              <a:t>bad</a:t>
            </a:r>
            <a:r>
              <a:rPr lang="en-US" dirty="0"/>
              <a:t> guy) tries to live forever, we can infer many possible themes about immortality, what it means to be human, selfishness, </a:t>
            </a:r>
            <a:r>
              <a:rPr lang="en-US" dirty="0" err="1"/>
              <a:t>etc</a:t>
            </a:r>
            <a:endParaRPr lang="en-US" dirty="0"/>
          </a:p>
          <a:p>
            <a:pPr lvl="2"/>
            <a:r>
              <a:rPr lang="en-US" b="1" dirty="0"/>
              <a:t>Example</a:t>
            </a:r>
            <a:r>
              <a:rPr lang="en-US" dirty="0"/>
              <a:t>:  When </a:t>
            </a:r>
            <a:r>
              <a:rPr lang="en-US" b="1" dirty="0"/>
              <a:t>Jack</a:t>
            </a:r>
            <a:r>
              <a:rPr lang="en-US" dirty="0"/>
              <a:t> lives his life with sadness and regret; we infer the theme that choices have consequences and that quilt is a life-long burden to be avoided.</a:t>
            </a:r>
          </a:p>
          <a:p>
            <a:pPr lvl="2"/>
            <a:r>
              <a:rPr lang="en-US" b="1" dirty="0"/>
              <a:t>Example</a:t>
            </a:r>
            <a:r>
              <a:rPr lang="en-US" dirty="0"/>
              <a:t>:  When </a:t>
            </a:r>
            <a:r>
              <a:rPr lang="en-US" b="1" dirty="0"/>
              <a:t>Rob</a:t>
            </a:r>
            <a:r>
              <a:rPr lang="en-US" dirty="0"/>
              <a:t> finally stops blaming Winnie for all his troubles, he realizes his mistakes and takes responsibility for his own actions and choices which leads to the theme of don’t blame others for your problems.</a:t>
            </a:r>
          </a:p>
          <a:p>
            <a:endParaRPr lang="en-US" dirty="0"/>
          </a:p>
        </p:txBody>
      </p:sp>
      <p:pic>
        <p:nvPicPr>
          <p:cNvPr id="4" name="Picture 3">
            <a:extLst>
              <a:ext uri="{FF2B5EF4-FFF2-40B4-BE49-F238E27FC236}">
                <a16:creationId xmlns:a16="http://schemas.microsoft.com/office/drawing/2014/main" id="{5C357F6F-DA9E-1E47-8F71-3A10C07D5E71}"/>
              </a:ext>
            </a:extLst>
          </p:cNvPr>
          <p:cNvPicPr>
            <a:picLocks noChangeAspect="1"/>
          </p:cNvPicPr>
          <p:nvPr/>
        </p:nvPicPr>
        <p:blipFill>
          <a:blip r:embed="rId2"/>
          <a:stretch>
            <a:fillRect/>
          </a:stretch>
        </p:blipFill>
        <p:spPr>
          <a:xfrm>
            <a:off x="10424411" y="155523"/>
            <a:ext cx="1451941" cy="1409995"/>
          </a:xfrm>
          <a:prstGeom prst="rect">
            <a:avLst/>
          </a:prstGeom>
        </p:spPr>
      </p:pic>
      <p:pic>
        <p:nvPicPr>
          <p:cNvPr id="6" name="Picture 5">
            <a:extLst>
              <a:ext uri="{FF2B5EF4-FFF2-40B4-BE49-F238E27FC236}">
                <a16:creationId xmlns:a16="http://schemas.microsoft.com/office/drawing/2014/main" id="{D436CDDE-A0C6-2249-94DB-6DFBBBA3F0FD}"/>
              </a:ext>
            </a:extLst>
          </p:cNvPr>
          <p:cNvPicPr>
            <a:picLocks noChangeAspect="1"/>
          </p:cNvPicPr>
          <p:nvPr/>
        </p:nvPicPr>
        <p:blipFill>
          <a:blip r:embed="rId3"/>
          <a:stretch>
            <a:fillRect/>
          </a:stretch>
        </p:blipFill>
        <p:spPr>
          <a:xfrm>
            <a:off x="149087" y="49695"/>
            <a:ext cx="1679162" cy="1679162"/>
          </a:xfrm>
          <a:prstGeom prst="rect">
            <a:avLst/>
          </a:prstGeom>
        </p:spPr>
      </p:pic>
    </p:spTree>
    <p:extLst>
      <p:ext uri="{BB962C8B-B14F-4D97-AF65-F5344CB8AC3E}">
        <p14:creationId xmlns:p14="http://schemas.microsoft.com/office/powerpoint/2010/main" val="3519400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28BB-886D-D74C-B4E7-2736C101E7A7}"/>
              </a:ext>
            </a:extLst>
          </p:cNvPr>
          <p:cNvSpPr>
            <a:spLocks noGrp="1"/>
          </p:cNvSpPr>
          <p:nvPr>
            <p:ph type="title"/>
          </p:nvPr>
        </p:nvSpPr>
        <p:spPr>
          <a:xfrm>
            <a:off x="159025" y="505390"/>
            <a:ext cx="11201401" cy="1372150"/>
          </a:xfrm>
        </p:spPr>
        <p:txBody>
          <a:bodyPr>
            <a:normAutofit/>
          </a:bodyPr>
          <a:lstStyle/>
          <a:p>
            <a:pPr marL="457200" lvl="1" indent="0"/>
            <a:r>
              <a:rPr lang="en-US" sz="2700" dirty="0"/>
              <a:t>Pay attention to </a:t>
            </a:r>
            <a:r>
              <a:rPr lang="en-US" sz="2700" b="1" dirty="0"/>
              <a:t>dialogue</a:t>
            </a:r>
            <a:r>
              <a:rPr lang="en-US" sz="2700" dirty="0"/>
              <a:t>.</a:t>
            </a:r>
            <a:br>
              <a:rPr lang="en-US" dirty="0"/>
            </a:br>
            <a:br>
              <a:rPr lang="en-US" dirty="0"/>
            </a:br>
            <a:r>
              <a:rPr lang="en-US" sz="1600" dirty="0"/>
              <a:t>Remember, the theme might only be </a:t>
            </a:r>
            <a:r>
              <a:rPr lang="en-US" sz="1600" b="1" u="sng" dirty="0"/>
              <a:t>IMPLIED</a:t>
            </a:r>
            <a:r>
              <a:rPr lang="en-US" sz="1600" dirty="0"/>
              <a:t>; don’t panic if it’s not stated in super-obvious dialogue. </a:t>
            </a:r>
            <a:br>
              <a:rPr lang="en-US" sz="1600" dirty="0"/>
            </a:br>
            <a:endParaRPr lang="en-US" sz="1600" dirty="0"/>
          </a:p>
        </p:txBody>
      </p:sp>
      <p:sp>
        <p:nvSpPr>
          <p:cNvPr id="3" name="Content Placeholder 2">
            <a:extLst>
              <a:ext uri="{FF2B5EF4-FFF2-40B4-BE49-F238E27FC236}">
                <a16:creationId xmlns:a16="http://schemas.microsoft.com/office/drawing/2014/main" id="{E3E9B7C6-5AE9-BA45-9CE0-11F8BD00DEED}"/>
              </a:ext>
            </a:extLst>
          </p:cNvPr>
          <p:cNvSpPr>
            <a:spLocks noGrp="1"/>
          </p:cNvSpPr>
          <p:nvPr>
            <p:ph idx="1"/>
          </p:nvPr>
        </p:nvSpPr>
        <p:spPr>
          <a:xfrm>
            <a:off x="526775" y="2015732"/>
            <a:ext cx="11072190" cy="3450613"/>
          </a:xfrm>
        </p:spPr>
        <p:txBody>
          <a:bodyPr/>
          <a:lstStyle/>
          <a:p>
            <a:r>
              <a:rPr lang="en-US" dirty="0"/>
              <a:t>“You know lad, to a hungry man, a good cow is worth more than all the gold in the world.  Can’t drink gold, now, can you?” (110).  </a:t>
            </a:r>
            <a:r>
              <a:rPr lang="en-US" dirty="0" err="1"/>
              <a:t>Greeneyes</a:t>
            </a:r>
            <a:r>
              <a:rPr lang="en-US" dirty="0"/>
              <a:t> says this implying the theme that money is not everything.</a:t>
            </a:r>
          </a:p>
          <a:p>
            <a:r>
              <a:rPr lang="en-US" dirty="0"/>
              <a:t>Curtis says, “You don’t know what you got till it’s gone” (52) directly stating the theme that often people don’t appreciate the good things they have until they not longer have them.</a:t>
            </a:r>
          </a:p>
          <a:p>
            <a:r>
              <a:rPr lang="en-US" dirty="0"/>
              <a:t>Rob thinks, “He’s called me a weirdo, and I believed him.  I’d made him more important than my own family.  More important than myself” (147).  This shows the theme of believing in yourself, not giving others power over you, and the importance of family.</a:t>
            </a:r>
          </a:p>
        </p:txBody>
      </p:sp>
      <p:pic>
        <p:nvPicPr>
          <p:cNvPr id="4" name="Picture 3">
            <a:extLst>
              <a:ext uri="{FF2B5EF4-FFF2-40B4-BE49-F238E27FC236}">
                <a16:creationId xmlns:a16="http://schemas.microsoft.com/office/drawing/2014/main" id="{4F066805-A03C-8546-9B6A-D18F5D930CC3}"/>
              </a:ext>
            </a:extLst>
          </p:cNvPr>
          <p:cNvPicPr>
            <a:picLocks noChangeAspect="1"/>
          </p:cNvPicPr>
          <p:nvPr/>
        </p:nvPicPr>
        <p:blipFill>
          <a:blip r:embed="rId2"/>
          <a:stretch>
            <a:fillRect/>
          </a:stretch>
        </p:blipFill>
        <p:spPr>
          <a:xfrm>
            <a:off x="10346635" y="84764"/>
            <a:ext cx="1658730" cy="1654584"/>
          </a:xfrm>
          <a:prstGeom prst="rect">
            <a:avLst/>
          </a:prstGeom>
        </p:spPr>
      </p:pic>
    </p:spTree>
    <p:extLst>
      <p:ext uri="{BB962C8B-B14F-4D97-AF65-F5344CB8AC3E}">
        <p14:creationId xmlns:p14="http://schemas.microsoft.com/office/powerpoint/2010/main" val="21429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5458-C28F-AE45-A7EF-A74C8D2B3C77}"/>
              </a:ext>
            </a:extLst>
          </p:cNvPr>
          <p:cNvSpPr>
            <a:spLocks noGrp="1"/>
          </p:cNvSpPr>
          <p:nvPr>
            <p:ph type="title"/>
          </p:nvPr>
        </p:nvSpPr>
        <p:spPr>
          <a:xfrm>
            <a:off x="367747" y="506345"/>
            <a:ext cx="10289541" cy="1049235"/>
          </a:xfrm>
        </p:spPr>
        <p:txBody>
          <a:bodyPr>
            <a:normAutofit/>
          </a:bodyPr>
          <a:lstStyle/>
          <a:p>
            <a:r>
              <a:rPr lang="en-US" sz="3000" b="1" dirty="0"/>
              <a:t>Entire book &amp; ending – what did the characters (and the reader) learn?</a:t>
            </a:r>
            <a:endParaRPr lang="en-US" sz="3000" dirty="0"/>
          </a:p>
        </p:txBody>
      </p:sp>
      <p:sp>
        <p:nvSpPr>
          <p:cNvPr id="3" name="Content Placeholder 2">
            <a:extLst>
              <a:ext uri="{FF2B5EF4-FFF2-40B4-BE49-F238E27FC236}">
                <a16:creationId xmlns:a16="http://schemas.microsoft.com/office/drawing/2014/main" id="{8B50B4AB-547B-CD4F-ADC2-B0055BF1EA84}"/>
              </a:ext>
            </a:extLst>
          </p:cNvPr>
          <p:cNvSpPr>
            <a:spLocks noGrp="1"/>
          </p:cNvSpPr>
          <p:nvPr>
            <p:ph idx="1"/>
          </p:nvPr>
        </p:nvSpPr>
        <p:spPr>
          <a:xfrm>
            <a:off x="487017" y="2015732"/>
            <a:ext cx="11310731" cy="3450613"/>
          </a:xfrm>
        </p:spPr>
        <p:txBody>
          <a:bodyPr>
            <a:normAutofit lnSpcReduction="10000"/>
          </a:bodyPr>
          <a:lstStyle/>
          <a:p>
            <a:pPr marL="0" lvl="0" indent="0">
              <a:buNone/>
            </a:pPr>
            <a:r>
              <a:rPr lang="en-US" sz="2400" b="1" dirty="0"/>
              <a:t>A writer may build theme </a:t>
            </a:r>
            <a:r>
              <a:rPr lang="en-US" sz="2400" b="1" u="sng" dirty="0"/>
              <a:t>SLOWLY</a:t>
            </a:r>
            <a:r>
              <a:rPr lang="en-US" sz="2400" b="1" dirty="0"/>
              <a:t> over the course of the whole novel/text.</a:t>
            </a:r>
            <a:endParaRPr lang="en-US" sz="2400" dirty="0"/>
          </a:p>
          <a:p>
            <a:pPr lvl="1"/>
            <a:r>
              <a:rPr lang="en-US" sz="2000" dirty="0"/>
              <a:t>Most themes don’t only appear once. The author inserts several moments of action and dialogue, and the PATTERN or </a:t>
            </a:r>
            <a:r>
              <a:rPr lang="en-US" sz="2000" b="1" u="sng" dirty="0"/>
              <a:t>REPETITION</a:t>
            </a:r>
            <a:r>
              <a:rPr lang="en-US" sz="2000" dirty="0"/>
              <a:t> of the concept is how you know it’s a theme. </a:t>
            </a:r>
          </a:p>
          <a:p>
            <a:pPr lvl="2"/>
            <a:r>
              <a:rPr lang="en-US" sz="2000" dirty="0"/>
              <a:t>How many times did Jack talk about his guilt?</a:t>
            </a:r>
          </a:p>
          <a:p>
            <a:pPr lvl="1"/>
            <a:r>
              <a:rPr lang="en-US" sz="2000" dirty="0"/>
              <a:t>Often, themes are reinforced in the </a:t>
            </a:r>
            <a:r>
              <a:rPr lang="en-US" sz="2000" b="1" u="sng" dirty="0"/>
              <a:t>ending</a:t>
            </a:r>
            <a:r>
              <a:rPr lang="en-US" sz="2000" dirty="0"/>
              <a:t>, during the plot’s climax and/or resolution (which as when they’re reflecting on what just happened). </a:t>
            </a:r>
          </a:p>
          <a:p>
            <a:pPr lvl="2"/>
            <a:r>
              <a:rPr lang="en-US" sz="1800" dirty="0"/>
              <a:t>At the end of the </a:t>
            </a:r>
            <a:r>
              <a:rPr lang="en-US" sz="1800" u="sng" dirty="0"/>
              <a:t>SGW</a:t>
            </a:r>
            <a:r>
              <a:rPr lang="en-US" sz="1800" dirty="0"/>
              <a:t>, the author made the theme very clear:  “I’ll never have a normal, ordinary family. But then, what’s wrong with being extraordinary?  Jenner made me realize that” (149).</a:t>
            </a:r>
          </a:p>
          <a:p>
            <a:pPr lvl="2"/>
            <a:r>
              <a:rPr lang="en-US" sz="1800" dirty="0"/>
              <a:t>At the end of </a:t>
            </a:r>
            <a:r>
              <a:rPr lang="en-US" sz="1800" i="1" dirty="0"/>
              <a:t>Thief</a:t>
            </a:r>
            <a:r>
              <a:rPr lang="en-US" sz="1800" dirty="0"/>
              <a:t>,  good clearly defeats evil.</a:t>
            </a:r>
          </a:p>
          <a:p>
            <a:endParaRPr lang="en-US" dirty="0"/>
          </a:p>
        </p:txBody>
      </p:sp>
      <p:pic>
        <p:nvPicPr>
          <p:cNvPr id="6" name="Picture 5">
            <a:extLst>
              <a:ext uri="{FF2B5EF4-FFF2-40B4-BE49-F238E27FC236}">
                <a16:creationId xmlns:a16="http://schemas.microsoft.com/office/drawing/2014/main" id="{51999415-E133-7641-8643-28B23631F0DA}"/>
              </a:ext>
            </a:extLst>
          </p:cNvPr>
          <p:cNvPicPr>
            <a:picLocks noChangeAspect="1"/>
          </p:cNvPicPr>
          <p:nvPr/>
        </p:nvPicPr>
        <p:blipFill>
          <a:blip r:embed="rId2"/>
          <a:stretch>
            <a:fillRect/>
          </a:stretch>
        </p:blipFill>
        <p:spPr>
          <a:xfrm>
            <a:off x="9064763" y="59560"/>
            <a:ext cx="2732985" cy="1726096"/>
          </a:xfrm>
          <a:prstGeom prst="rect">
            <a:avLst/>
          </a:prstGeom>
        </p:spPr>
      </p:pic>
    </p:spTree>
    <p:extLst>
      <p:ext uri="{BB962C8B-B14F-4D97-AF65-F5344CB8AC3E}">
        <p14:creationId xmlns:p14="http://schemas.microsoft.com/office/powerpoint/2010/main" val="152180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13F-2A81-8441-9ADD-0EEC1F2F324C}"/>
              </a:ext>
            </a:extLst>
          </p:cNvPr>
          <p:cNvSpPr>
            <a:spLocks noGrp="1"/>
          </p:cNvSpPr>
          <p:nvPr>
            <p:ph type="title"/>
          </p:nvPr>
        </p:nvSpPr>
        <p:spPr>
          <a:xfrm>
            <a:off x="616227" y="456650"/>
            <a:ext cx="9603275" cy="1049235"/>
          </a:xfrm>
        </p:spPr>
        <p:txBody>
          <a:bodyPr>
            <a:normAutofit fontScale="90000"/>
          </a:bodyPr>
          <a:lstStyle/>
          <a:p>
            <a:r>
              <a:rPr lang="en-US" b="1" u="sng" dirty="0"/>
              <a:t>M</a:t>
            </a:r>
            <a:r>
              <a:rPr lang="en-US" b="1" dirty="0"/>
              <a:t>ore than one theme is possible </a:t>
            </a:r>
            <a:br>
              <a:rPr lang="en-US" b="1" dirty="0"/>
            </a:br>
            <a:r>
              <a:rPr lang="en-US" b="1" dirty="0"/>
              <a:t>(and they’re also debatable!)</a:t>
            </a:r>
            <a:br>
              <a:rPr lang="en-US" sz="3600" dirty="0"/>
            </a:br>
            <a:endParaRPr lang="en-US" dirty="0"/>
          </a:p>
        </p:txBody>
      </p:sp>
      <p:sp>
        <p:nvSpPr>
          <p:cNvPr id="3" name="Content Placeholder 2">
            <a:extLst>
              <a:ext uri="{FF2B5EF4-FFF2-40B4-BE49-F238E27FC236}">
                <a16:creationId xmlns:a16="http://schemas.microsoft.com/office/drawing/2014/main" id="{4E1589EE-AC6E-A74A-95E3-B37C73CD1A6E}"/>
              </a:ext>
            </a:extLst>
          </p:cNvPr>
          <p:cNvSpPr>
            <a:spLocks noGrp="1"/>
          </p:cNvSpPr>
          <p:nvPr>
            <p:ph idx="1"/>
          </p:nvPr>
        </p:nvSpPr>
        <p:spPr>
          <a:xfrm>
            <a:off x="616227" y="2015732"/>
            <a:ext cx="10853530" cy="3450613"/>
          </a:xfrm>
        </p:spPr>
        <p:txBody>
          <a:bodyPr/>
          <a:lstStyle/>
          <a:p>
            <a:pPr marL="457200" lvl="1" indent="0">
              <a:buNone/>
            </a:pPr>
            <a:r>
              <a:rPr lang="en-US" sz="2400" dirty="0"/>
              <a:t>Most long texts – like a novel – will have more than one theme. </a:t>
            </a:r>
          </a:p>
          <a:p>
            <a:pPr lvl="2"/>
            <a:r>
              <a:rPr lang="en-US" sz="2400" dirty="0"/>
              <a:t>(Think of </a:t>
            </a:r>
            <a:r>
              <a:rPr lang="en-US" sz="2400" i="1" dirty="0"/>
              <a:t>Harry Potter</a:t>
            </a:r>
            <a:r>
              <a:rPr lang="en-US" sz="2400" dirty="0"/>
              <a:t>! Would you limit that book to just ONE theme when it clearly talks about friendship, bravery, loyalty, and other topics too?)</a:t>
            </a:r>
          </a:p>
          <a:p>
            <a:pPr marL="457200" lvl="1" indent="0">
              <a:buNone/>
            </a:pPr>
            <a:r>
              <a:rPr lang="en-US" sz="2400" dirty="0"/>
              <a:t>You and your friends might </a:t>
            </a:r>
            <a:r>
              <a:rPr lang="en-US" sz="2400" b="1" u="sng" dirty="0"/>
              <a:t>disagree</a:t>
            </a:r>
            <a:r>
              <a:rPr lang="en-US" sz="2400" dirty="0"/>
              <a:t> on what the biggest theme is, or if a certain theme is present.   That’s ok…as long as you can prove it!!!</a:t>
            </a:r>
          </a:p>
          <a:p>
            <a:pPr marL="457200" lvl="1" indent="0">
              <a:buNone/>
            </a:pPr>
            <a:r>
              <a:rPr lang="en-US" sz="2400" dirty="0"/>
              <a:t>Notice how all the earlier examples of theme had </a:t>
            </a:r>
            <a:r>
              <a:rPr lang="en-US" sz="2400" b="1" dirty="0"/>
              <a:t>text evidence </a:t>
            </a:r>
            <a:r>
              <a:rPr lang="en-US" sz="2400" dirty="0"/>
              <a:t>to support it.</a:t>
            </a:r>
            <a:endParaRPr lang="en-US" dirty="0"/>
          </a:p>
        </p:txBody>
      </p:sp>
      <p:pic>
        <p:nvPicPr>
          <p:cNvPr id="4" name="Picture 3">
            <a:extLst>
              <a:ext uri="{FF2B5EF4-FFF2-40B4-BE49-F238E27FC236}">
                <a16:creationId xmlns:a16="http://schemas.microsoft.com/office/drawing/2014/main" id="{F935F126-EA99-4846-BD16-2B22C217C695}"/>
              </a:ext>
            </a:extLst>
          </p:cNvPr>
          <p:cNvPicPr>
            <a:picLocks noChangeAspect="1"/>
          </p:cNvPicPr>
          <p:nvPr/>
        </p:nvPicPr>
        <p:blipFill>
          <a:blip r:embed="rId2"/>
          <a:stretch>
            <a:fillRect/>
          </a:stretch>
        </p:blipFill>
        <p:spPr>
          <a:xfrm>
            <a:off x="9273628" y="169985"/>
            <a:ext cx="2583755" cy="1937817"/>
          </a:xfrm>
          <a:prstGeom prst="rect">
            <a:avLst/>
          </a:prstGeom>
        </p:spPr>
      </p:pic>
    </p:spTree>
    <p:extLst>
      <p:ext uri="{BB962C8B-B14F-4D97-AF65-F5344CB8AC3E}">
        <p14:creationId xmlns:p14="http://schemas.microsoft.com/office/powerpoint/2010/main" val="177048585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{7BF37189-1751-AF46-A2B9-2E93628DB9DA}tf10001119</Template>
  <TotalTime>774</TotalTime>
  <Words>1219</Words>
  <Application>Microsoft Macintosh PowerPoint</Application>
  <PresentationFormat>Widescreen</PresentationFormat>
  <Paragraphs>70</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Apple Chancery</vt:lpstr>
      <vt:lpstr>Arial</vt:lpstr>
      <vt:lpstr>Calibri</vt:lpstr>
      <vt:lpstr>Engravers MT</vt:lpstr>
      <vt:lpstr>Gill Sans MT</vt:lpstr>
      <vt:lpstr>Times New Roman</vt:lpstr>
      <vt:lpstr>Gallery</vt:lpstr>
      <vt:lpstr>Theme</vt:lpstr>
      <vt:lpstr>PowerPoint Presentation</vt:lpstr>
      <vt:lpstr>PowerPoint Presentation</vt:lpstr>
      <vt:lpstr>Theme is…</vt:lpstr>
      <vt:lpstr>THEME VS. TOPIC:  There’s a big difference between them!  </vt:lpstr>
      <vt:lpstr>themes are hinted through characters’  words and actions. </vt:lpstr>
      <vt:lpstr>Pay attention to dialogue.  Remember, the theme might only be IMPLIED; don’t panic if it’s not stated in super-obvious dialogue.  </vt:lpstr>
      <vt:lpstr>Entire book &amp; ending – what did the characters (and the reader) learn?</vt:lpstr>
      <vt:lpstr>More than one theme is possible  (and they’re also debatable!) </vt:lpstr>
      <vt:lpstr>Evidence must back up your theme.</vt:lpstr>
      <vt:lpstr>Evidence must back up your theme.</vt:lpstr>
      <vt:lpstr>Your turn!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dc:title>
  <dc:creator>Microsoft Office User</dc:creator>
  <cp:lastModifiedBy>Microsoft Office User</cp:lastModifiedBy>
  <cp:revision>12</cp:revision>
  <dcterms:created xsi:type="dcterms:W3CDTF">2019-04-24T00:15:50Z</dcterms:created>
  <dcterms:modified xsi:type="dcterms:W3CDTF">2019-04-24T13:09:56Z</dcterms:modified>
</cp:coreProperties>
</file>