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Economica" panose="02000506040000020004" pitchFamily="2" charset="77"/>
      <p:regular r:id="rId10"/>
      <p:bold r:id="rId11"/>
      <p:italic r:id="rId12"/>
      <p:boldItalic r:id="rId13"/>
    </p:embeddedFont>
    <p:embeddedFont>
      <p:font typeface="Open Sans" panose="020B0606030504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19"/>
    <p:restoredTop sz="94737"/>
  </p:normalViewPr>
  <p:slideViewPr>
    <p:cSldViewPr snapToGrid="0" snapToObjects="1">
      <p:cViewPr varScale="1">
        <p:scale>
          <a:sx n="204" d="100"/>
          <a:sy n="204" d="100"/>
        </p:scale>
        <p:origin x="13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d334cb8f2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d334cb8f2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d334cb8f2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d334cb8f2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d334cb8f2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d334cb8f2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d334cb8f2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d334cb8f2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d334cb8f2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d334cb8f2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d334cb8f2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d334cb8f2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YCT0u35KAS8"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BVovCDwrEn4"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NIGzQTTbbYo"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Unusual Homes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Facts vs. Opinion</a:t>
            </a:r>
            <a:endParaRPr/>
          </a:p>
        </p:txBody>
      </p:sp>
      <p:sp>
        <p:nvSpPr>
          <p:cNvPr id="68" name="Google Shape;68;p14"/>
          <p:cNvSpPr txBox="1"/>
          <p:nvPr/>
        </p:nvSpPr>
        <p:spPr>
          <a:xfrm>
            <a:off x="356025" y="1701375"/>
            <a:ext cx="8476200" cy="314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A </a:t>
            </a:r>
            <a:r>
              <a:rPr lang="en" sz="2400">
                <a:solidFill>
                  <a:srgbClr val="FF0000"/>
                </a:solidFill>
              </a:rPr>
              <a:t>fact</a:t>
            </a:r>
            <a:r>
              <a:rPr lang="en" sz="2400"/>
              <a:t> is a statement that is true and objective. This means that there are no feelings attached to the statement. </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An </a:t>
            </a:r>
            <a:r>
              <a:rPr lang="en" sz="2400">
                <a:solidFill>
                  <a:srgbClr val="FF0000"/>
                </a:solidFill>
              </a:rPr>
              <a:t>opinion</a:t>
            </a:r>
            <a:r>
              <a:rPr lang="en" sz="2400"/>
              <a:t> is a statement about what you think and is subjective. This means there are feelings attached.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Fact vs. Opinion (Click to see the answer!)</a:t>
            </a:r>
            <a:endParaRPr/>
          </a:p>
        </p:txBody>
      </p:sp>
      <p:sp>
        <p:nvSpPr>
          <p:cNvPr id="74" name="Google Shape;74;p15"/>
          <p:cNvSpPr txBox="1"/>
          <p:nvPr/>
        </p:nvSpPr>
        <p:spPr>
          <a:xfrm>
            <a:off x="650150" y="1485250"/>
            <a:ext cx="6588300" cy="34098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Font typeface="Open Sans"/>
              <a:buAutoNum type="arabicPeriod"/>
            </a:pPr>
            <a:r>
              <a:rPr lang="en" sz="2000">
                <a:latin typeface="Open Sans"/>
                <a:ea typeface="Open Sans"/>
                <a:cs typeface="Open Sans"/>
                <a:sym typeface="Open Sans"/>
              </a:rPr>
              <a:t>Westlake is the best school in Texas.</a:t>
            </a:r>
            <a:endParaRPr sz="2000">
              <a:latin typeface="Open Sans"/>
              <a:ea typeface="Open Sans"/>
              <a:cs typeface="Open Sans"/>
              <a:sym typeface="Open Sans"/>
            </a:endParaRPr>
          </a:p>
          <a:p>
            <a:pPr marL="457200" lvl="0" indent="0" algn="l" rtl="0">
              <a:spcBef>
                <a:spcPts val="0"/>
              </a:spcBef>
              <a:spcAft>
                <a:spcPts val="0"/>
              </a:spcAft>
              <a:buNone/>
            </a:pPr>
            <a:endParaRPr sz="2000">
              <a:latin typeface="Open Sans"/>
              <a:ea typeface="Open Sans"/>
              <a:cs typeface="Open Sans"/>
              <a:sym typeface="Open Sans"/>
            </a:endParaRPr>
          </a:p>
          <a:p>
            <a:pPr marL="457200" lvl="0" indent="-355600" algn="l" rtl="0">
              <a:spcBef>
                <a:spcPts val="0"/>
              </a:spcBef>
              <a:spcAft>
                <a:spcPts val="0"/>
              </a:spcAft>
              <a:buSzPts val="2000"/>
              <a:buFont typeface="Open Sans"/>
              <a:buAutoNum type="arabicPeriod"/>
            </a:pPr>
            <a:r>
              <a:rPr lang="en" sz="2000">
                <a:latin typeface="Open Sans"/>
                <a:ea typeface="Open Sans"/>
                <a:cs typeface="Open Sans"/>
                <a:sym typeface="Open Sans"/>
              </a:rPr>
              <a:t>Westlake is in Austin, Texas.</a:t>
            </a:r>
            <a:endParaRPr sz="2000">
              <a:latin typeface="Open Sans"/>
              <a:ea typeface="Open Sans"/>
              <a:cs typeface="Open Sans"/>
              <a:sym typeface="Open Sans"/>
            </a:endParaRPr>
          </a:p>
          <a:p>
            <a:pPr marL="457200" lvl="0" indent="0" algn="l" rtl="0">
              <a:spcBef>
                <a:spcPts val="0"/>
              </a:spcBef>
              <a:spcAft>
                <a:spcPts val="0"/>
              </a:spcAft>
              <a:buNone/>
            </a:pPr>
            <a:endParaRPr sz="2000">
              <a:latin typeface="Open Sans"/>
              <a:ea typeface="Open Sans"/>
              <a:cs typeface="Open Sans"/>
              <a:sym typeface="Open Sans"/>
            </a:endParaRPr>
          </a:p>
          <a:p>
            <a:pPr marL="457200" lvl="0" indent="-355600" algn="l" rtl="0">
              <a:spcBef>
                <a:spcPts val="0"/>
              </a:spcBef>
              <a:spcAft>
                <a:spcPts val="0"/>
              </a:spcAft>
              <a:buSzPts val="2000"/>
              <a:buFont typeface="Open Sans"/>
              <a:buAutoNum type="arabicPeriod"/>
            </a:pPr>
            <a:r>
              <a:rPr lang="en" sz="2000">
                <a:latin typeface="Open Sans"/>
                <a:ea typeface="Open Sans"/>
                <a:cs typeface="Open Sans"/>
                <a:sym typeface="Open Sans"/>
              </a:rPr>
              <a:t>28 million people live in Texas. </a:t>
            </a:r>
            <a:endParaRPr sz="2000">
              <a:latin typeface="Open Sans"/>
              <a:ea typeface="Open Sans"/>
              <a:cs typeface="Open Sans"/>
              <a:sym typeface="Open Sans"/>
            </a:endParaRPr>
          </a:p>
          <a:p>
            <a:pPr marL="457200" lvl="0" indent="0" algn="l" rtl="0">
              <a:spcBef>
                <a:spcPts val="0"/>
              </a:spcBef>
              <a:spcAft>
                <a:spcPts val="0"/>
              </a:spcAft>
              <a:buNone/>
            </a:pPr>
            <a:endParaRPr sz="2000">
              <a:latin typeface="Open Sans"/>
              <a:ea typeface="Open Sans"/>
              <a:cs typeface="Open Sans"/>
              <a:sym typeface="Open Sans"/>
            </a:endParaRPr>
          </a:p>
          <a:p>
            <a:pPr marL="457200" lvl="0" indent="-355600" algn="l" rtl="0">
              <a:spcBef>
                <a:spcPts val="0"/>
              </a:spcBef>
              <a:spcAft>
                <a:spcPts val="0"/>
              </a:spcAft>
              <a:buSzPts val="2000"/>
              <a:buFont typeface="Open Sans"/>
              <a:buAutoNum type="arabicPeriod"/>
            </a:pPr>
            <a:r>
              <a:rPr lang="en" sz="2000">
                <a:latin typeface="Open Sans"/>
                <a:ea typeface="Open Sans"/>
                <a:cs typeface="Open Sans"/>
                <a:sym typeface="Open Sans"/>
              </a:rPr>
              <a:t>The iPhone is coolest looking phone.</a:t>
            </a:r>
            <a:endParaRPr sz="2000">
              <a:latin typeface="Open Sans"/>
              <a:ea typeface="Open Sans"/>
              <a:cs typeface="Open Sans"/>
              <a:sym typeface="Open Sans"/>
            </a:endParaRPr>
          </a:p>
        </p:txBody>
      </p:sp>
      <p:sp>
        <p:nvSpPr>
          <p:cNvPr id="75" name="Google Shape;75;p15"/>
          <p:cNvSpPr txBox="1"/>
          <p:nvPr/>
        </p:nvSpPr>
        <p:spPr>
          <a:xfrm>
            <a:off x="5721400" y="1485250"/>
            <a:ext cx="2297400" cy="3164100"/>
          </a:xfrm>
          <a:prstGeom prst="rect">
            <a:avLst/>
          </a:prstGeom>
          <a:noFill/>
          <a:ln>
            <a:noFill/>
          </a:ln>
        </p:spPr>
        <p:txBody>
          <a:bodyPr spcFirstLastPara="1" wrap="square" lIns="91425" tIns="91425" rIns="91425" bIns="91425" anchor="t" anchorCtr="0">
            <a:noAutofit/>
          </a:bodyPr>
          <a:lstStyle/>
          <a:p>
            <a:pPr marL="0" lvl="0" indent="457200" algn="l" rtl="0">
              <a:spcBef>
                <a:spcPts val="0"/>
              </a:spcBef>
              <a:spcAft>
                <a:spcPts val="0"/>
              </a:spcAft>
              <a:buNone/>
            </a:pPr>
            <a:r>
              <a:rPr lang="en" sz="2000">
                <a:solidFill>
                  <a:schemeClr val="dk1"/>
                </a:solidFill>
                <a:latin typeface="Open Sans"/>
                <a:ea typeface="Open Sans"/>
                <a:cs typeface="Open Sans"/>
                <a:sym typeface="Open Sans"/>
              </a:rPr>
              <a:t>F    OR     O</a:t>
            </a:r>
            <a:endParaRPr sz="2000">
              <a:solidFill>
                <a:schemeClr val="dk1"/>
              </a:solidFill>
              <a:latin typeface="Open Sans"/>
              <a:ea typeface="Open Sans"/>
              <a:cs typeface="Open Sans"/>
              <a:sym typeface="Open Sans"/>
            </a:endParaRPr>
          </a:p>
          <a:p>
            <a:pPr marL="0" lvl="0" indent="0" algn="l" rtl="0">
              <a:spcBef>
                <a:spcPts val="0"/>
              </a:spcBef>
              <a:spcAft>
                <a:spcPts val="0"/>
              </a:spcAft>
              <a:buNone/>
            </a:pPr>
            <a:endParaRPr sz="2000">
              <a:solidFill>
                <a:schemeClr val="dk1"/>
              </a:solidFill>
              <a:latin typeface="Open Sans"/>
              <a:ea typeface="Open Sans"/>
              <a:cs typeface="Open Sans"/>
              <a:sym typeface="Open Sans"/>
            </a:endParaRPr>
          </a:p>
          <a:p>
            <a:pPr marL="0" lvl="0" indent="457200" algn="l" rtl="0">
              <a:spcBef>
                <a:spcPts val="0"/>
              </a:spcBef>
              <a:spcAft>
                <a:spcPts val="0"/>
              </a:spcAft>
              <a:buNone/>
            </a:pPr>
            <a:r>
              <a:rPr lang="en" sz="2000">
                <a:solidFill>
                  <a:schemeClr val="dk1"/>
                </a:solidFill>
                <a:latin typeface="Open Sans"/>
                <a:ea typeface="Open Sans"/>
                <a:cs typeface="Open Sans"/>
                <a:sym typeface="Open Sans"/>
              </a:rPr>
              <a:t>F    OR     O</a:t>
            </a:r>
            <a:endParaRPr sz="2000">
              <a:solidFill>
                <a:schemeClr val="dk1"/>
              </a:solidFill>
              <a:latin typeface="Open Sans"/>
              <a:ea typeface="Open Sans"/>
              <a:cs typeface="Open Sans"/>
              <a:sym typeface="Open Sans"/>
            </a:endParaRPr>
          </a:p>
          <a:p>
            <a:pPr marL="0" lvl="0" indent="0" algn="l" rtl="0">
              <a:spcBef>
                <a:spcPts val="0"/>
              </a:spcBef>
              <a:spcAft>
                <a:spcPts val="0"/>
              </a:spcAft>
              <a:buNone/>
            </a:pPr>
            <a:endParaRPr sz="2000">
              <a:solidFill>
                <a:schemeClr val="dk1"/>
              </a:solidFill>
              <a:latin typeface="Open Sans"/>
              <a:ea typeface="Open Sans"/>
              <a:cs typeface="Open Sans"/>
              <a:sym typeface="Open Sans"/>
            </a:endParaRPr>
          </a:p>
          <a:p>
            <a:pPr marL="0" lvl="0" indent="457200" algn="l" rtl="0">
              <a:spcBef>
                <a:spcPts val="0"/>
              </a:spcBef>
              <a:spcAft>
                <a:spcPts val="0"/>
              </a:spcAft>
              <a:buNone/>
            </a:pPr>
            <a:r>
              <a:rPr lang="en" sz="2000">
                <a:solidFill>
                  <a:schemeClr val="dk1"/>
                </a:solidFill>
                <a:latin typeface="Open Sans"/>
                <a:ea typeface="Open Sans"/>
                <a:cs typeface="Open Sans"/>
                <a:sym typeface="Open Sans"/>
              </a:rPr>
              <a:t>F    OR     O</a:t>
            </a:r>
            <a:endParaRPr sz="2000">
              <a:solidFill>
                <a:schemeClr val="dk1"/>
              </a:solidFill>
              <a:latin typeface="Open Sans"/>
              <a:ea typeface="Open Sans"/>
              <a:cs typeface="Open Sans"/>
              <a:sym typeface="Open Sans"/>
            </a:endParaRPr>
          </a:p>
          <a:p>
            <a:pPr marL="0" lvl="0" indent="0" algn="l" rtl="0">
              <a:spcBef>
                <a:spcPts val="0"/>
              </a:spcBef>
              <a:spcAft>
                <a:spcPts val="0"/>
              </a:spcAft>
              <a:buNone/>
            </a:pPr>
            <a:endParaRPr sz="2000">
              <a:solidFill>
                <a:schemeClr val="dk1"/>
              </a:solidFill>
              <a:latin typeface="Open Sans"/>
              <a:ea typeface="Open Sans"/>
              <a:cs typeface="Open Sans"/>
              <a:sym typeface="Open Sans"/>
            </a:endParaRPr>
          </a:p>
          <a:p>
            <a:pPr marL="0" lvl="0" indent="457200" algn="l" rtl="0">
              <a:spcBef>
                <a:spcPts val="0"/>
              </a:spcBef>
              <a:spcAft>
                <a:spcPts val="0"/>
              </a:spcAft>
              <a:buClr>
                <a:schemeClr val="dk1"/>
              </a:buClr>
              <a:buSzPts val="1100"/>
              <a:buFont typeface="Arial"/>
              <a:buNone/>
            </a:pPr>
            <a:r>
              <a:rPr lang="en" sz="2000">
                <a:solidFill>
                  <a:schemeClr val="dk1"/>
                </a:solidFill>
                <a:latin typeface="Open Sans"/>
                <a:ea typeface="Open Sans"/>
                <a:cs typeface="Open Sans"/>
                <a:sym typeface="Open Sans"/>
              </a:rPr>
              <a:t>F    OR     O</a:t>
            </a:r>
            <a:endParaRPr sz="2000">
              <a:solidFill>
                <a:schemeClr val="dk1"/>
              </a:solidFill>
              <a:latin typeface="Open Sans"/>
              <a:ea typeface="Open Sans"/>
              <a:cs typeface="Open Sans"/>
              <a:sym typeface="Open Sans"/>
            </a:endParaRPr>
          </a:p>
        </p:txBody>
      </p:sp>
      <p:sp>
        <p:nvSpPr>
          <p:cNvPr id="76" name="Google Shape;76;p15"/>
          <p:cNvSpPr/>
          <p:nvPr/>
        </p:nvSpPr>
        <p:spPr>
          <a:xfrm>
            <a:off x="7238450" y="1560375"/>
            <a:ext cx="433500" cy="433200"/>
          </a:xfrm>
          <a:prstGeom prst="roundRect">
            <a:avLst>
              <a:gd name="adj" fmla="val 16667"/>
            </a:avLst>
          </a:prstGeom>
          <a:noFill/>
          <a:ln w="1143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6090525" y="2160675"/>
            <a:ext cx="433500" cy="433200"/>
          </a:xfrm>
          <a:prstGeom prst="roundRect">
            <a:avLst>
              <a:gd name="adj" fmla="val 16667"/>
            </a:avLst>
          </a:prstGeom>
          <a:noFill/>
          <a:ln w="1143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p:nvPr/>
        </p:nvSpPr>
        <p:spPr>
          <a:xfrm>
            <a:off x="6090525" y="2732050"/>
            <a:ext cx="433500" cy="433200"/>
          </a:xfrm>
          <a:prstGeom prst="roundRect">
            <a:avLst>
              <a:gd name="adj" fmla="val 16667"/>
            </a:avLst>
          </a:prstGeom>
          <a:noFill/>
          <a:ln w="1143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p:nvPr/>
        </p:nvSpPr>
        <p:spPr>
          <a:xfrm>
            <a:off x="7238450" y="3375675"/>
            <a:ext cx="433500" cy="433200"/>
          </a:xfrm>
          <a:prstGeom prst="roundRect">
            <a:avLst>
              <a:gd name="adj" fmla="val 16667"/>
            </a:avLst>
          </a:prstGeom>
          <a:noFill/>
          <a:ln w="1143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10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10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fade">
                                      <p:cBhvr>
                                        <p:cTn id="17" dur="10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fade">
                                      <p:cBhvr>
                                        <p:cTn id="22"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214950" y="524350"/>
            <a:ext cx="1690500" cy="3112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Hobbiton </a:t>
            </a:r>
            <a:r>
              <a:rPr lang="en" sz="1800"/>
              <a:t>Watch this video and fill in the worksheet with pros and cons for this home.  Remember to label each as a fact or opinion.</a:t>
            </a:r>
            <a:endParaRPr sz="1800"/>
          </a:p>
        </p:txBody>
      </p:sp>
      <p:pic>
        <p:nvPicPr>
          <p:cNvPr id="85" name="Google Shape;85;p16" descr="join us in our second channel..let's help animals together  https://goo.gl/fauhmJ﻿&#10;&#10;OUR Website : http://www.dduknow.com&#10;Facebook : https://www.facebook.com/know.of&#10;Twitter : https://twitter.com/Did_You_Know_of&#10;Instagram : https://www.instagram.com/dduknow&#10;&#10;&#10;-----Audio by Scott Leffler: scottleffler.com&#10;&#10;&#10;For copyright matters please contact us at: support@dduknow.com&#10;#did_you_know" title="Real Life Hobbit House , I Really Want To Live In This Fairy Tale">
            <a:hlinkClick r:id="rId3"/>
          </p:cNvPr>
          <p:cNvPicPr preferRelativeResize="0"/>
          <p:nvPr/>
        </p:nvPicPr>
        <p:blipFill>
          <a:blip r:embed="rId4">
            <a:alphaModFix/>
          </a:blip>
          <a:stretch>
            <a:fillRect/>
          </a:stretch>
        </p:blipFill>
        <p:spPr>
          <a:xfrm>
            <a:off x="2109425" y="0"/>
            <a:ext cx="6722875" cy="50421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174775" y="665375"/>
            <a:ext cx="1867800" cy="3346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Tiny Home</a:t>
            </a:r>
            <a:endParaRPr/>
          </a:p>
          <a:p>
            <a:pPr marL="0" lvl="0" indent="0" algn="l" rtl="0">
              <a:spcBef>
                <a:spcPts val="0"/>
              </a:spcBef>
              <a:spcAft>
                <a:spcPts val="0"/>
              </a:spcAft>
              <a:buClr>
                <a:schemeClr val="dk1"/>
              </a:buClr>
              <a:buSzPts val="1100"/>
              <a:buFont typeface="Arial"/>
              <a:buNone/>
            </a:pPr>
            <a:r>
              <a:rPr lang="en" sz="1800"/>
              <a:t>Watch this video and fill in the worksheet with pros and cons for this home.  Remember to label each as a fact or opinion.</a:t>
            </a:r>
            <a:endParaRPr sz="1800"/>
          </a:p>
          <a:p>
            <a:pPr marL="0" lvl="0" indent="0" algn="l" rtl="0">
              <a:spcBef>
                <a:spcPts val="0"/>
              </a:spcBef>
              <a:spcAft>
                <a:spcPts val="0"/>
              </a:spcAft>
              <a:buNone/>
            </a:pPr>
            <a:endParaRPr/>
          </a:p>
        </p:txBody>
      </p:sp>
      <p:pic>
        <p:nvPicPr>
          <p:cNvPr id="91" name="Google Shape;91;p17" descr="Ever time I tell someone about my dream to build a tiny house i always get asked the same questions.  I figured id put a video together to explain what a tiny house is.  If your interested in Tiny Houses make sure you share this video on your Facebook wall so you can help spread the word about Tiny Houses.&#10;&#10;&#10;&quot;Copyright Disclaimer Under Section 107 of the Copyright Act 1976, allowance is made for &quot;fair use&quot; for purposes such as criticism, comment, news reporting, teaching, scholarship, and research. Fair use is a use permitted by copyright statute that might otherwise be infringing. Non-profit, educational or personal use tips the balance in favor of fair use&quot;" title="What is a Tiny House?">
            <a:hlinkClick r:id="rId3"/>
          </p:cNvPr>
          <p:cNvPicPr preferRelativeResize="0"/>
          <p:nvPr/>
        </p:nvPicPr>
        <p:blipFill>
          <a:blip r:embed="rId4">
            <a:alphaModFix/>
          </a:blip>
          <a:stretch>
            <a:fillRect/>
          </a:stretch>
        </p:blipFill>
        <p:spPr>
          <a:xfrm>
            <a:off x="2107075" y="0"/>
            <a:ext cx="6742400" cy="5056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163575" y="315925"/>
            <a:ext cx="2200200" cy="372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Underwater </a:t>
            </a:r>
            <a:endParaRPr/>
          </a:p>
          <a:p>
            <a:pPr marL="0" lvl="0" indent="0" algn="l" rtl="0">
              <a:spcBef>
                <a:spcPts val="0"/>
              </a:spcBef>
              <a:spcAft>
                <a:spcPts val="0"/>
              </a:spcAft>
              <a:buNone/>
            </a:pPr>
            <a:r>
              <a:rPr lang="en"/>
              <a:t>Home</a:t>
            </a:r>
            <a:endParaRPr/>
          </a:p>
          <a:p>
            <a:pPr marL="0" lvl="0" indent="0" algn="l" rtl="0">
              <a:spcBef>
                <a:spcPts val="0"/>
              </a:spcBef>
              <a:spcAft>
                <a:spcPts val="0"/>
              </a:spcAft>
              <a:buClr>
                <a:schemeClr val="dk1"/>
              </a:buClr>
              <a:buSzPts val="1100"/>
              <a:buFont typeface="Arial"/>
              <a:buNone/>
            </a:pPr>
            <a:r>
              <a:rPr lang="en" sz="1800"/>
              <a:t>Watch this video and fill in the worksheet with pros and cons for this home.  Remember to label each as a fact or opinion.</a:t>
            </a:r>
            <a:endParaRPr sz="1800"/>
          </a:p>
          <a:p>
            <a:pPr marL="0" lvl="0" indent="0" algn="l" rtl="0">
              <a:spcBef>
                <a:spcPts val="0"/>
              </a:spcBef>
              <a:spcAft>
                <a:spcPts val="0"/>
              </a:spcAft>
              <a:buNone/>
            </a:pPr>
            <a:endParaRPr/>
          </a:p>
        </p:txBody>
      </p:sp>
      <p:pic>
        <p:nvPicPr>
          <p:cNvPr id="97" name="Google Shape;97;p18" descr="Off the coast of Dubai is a new style of house like no other. On this episode we’ll take a look at the seahorse house.&#10; &#10;Inspired by the impact it’ll have on the environment, specifically seahorses, this luxury home called the seahorse house is one floating at sea. Apart of the world Islands, a massive oceanic construction project in Dubai, this home spans from the seafloor up to two levels above sea level. It’s named after seahorses as it comes with an artificial reef which will help replenish the endangered seahorse population. A 131 homes have already been purchased at a price tag of $3.3 million. The home is essentially a boat with no motor weighing more than 2000 tons. This three-level unit has a master bedroom, guest bedroom, master bath and guest bath on the bottom underwater floor with ocean view through the massive windows.&#10; &#10;Now the first thing I thought when I saw the artist renderings of the underwater view from the bedroom is that it would actually cloudy and you won’t be able to see any fish, but here's a real view from the first house put in the water that shows the actual view it’s quite impressive. The second level has a kitchen, living room, outdoor lounge with built-in lounge hammock, bathroom and shower facilities. The upper level features a glass bottom Jacuzzi an additional shower facility and an outdoor lounge area that can be converted into an outdoor bedroom for which you can sleep under the stars. That's pretty sweet.&#10; &#10;There is currently 40 of these houses in production that measure 4004 ft.² or 372 sq meters in size. They’re highly customizable to your needs, then again at $3.3 million you’d hope so. Currently when you buy one of these houses, you get a boat for free. These villas are being built as a part of the heart of Europe section of the world Islands. Eventually they'll have a bunch of walkways connecting the villas and connecting it to a beach. Until then, you can need a boat to get your villa. Now what I want to know is, would you guys buy one of these houses, if you had $3.3 million? Let me know the comment section below.&#10;&#10;&#10;Sources:&#10;https://www.youtube.com/watch?v=qMQ4Z4KbJLg&#10;https://www.youtube.com/watch?v=iGg1Zp49D3g&#10;https://www.youtube.com/watch?v=05GKVjR4uN8&#10;https://www.youtube.com/watch?v=0YlbvywWDP8&#10;https://www.youtube.com/watch?v=BaDL9VyN1V0&#10;https://www.youtube.com/watch?v=qlzFxTj65mU&#10;https://www.youtube.com/watch?v=C-hXuHU7FdI&#10;https://www.youtube.com/watch?v=-si5CcaGcEY&#10;&#10;Check out some of our other videos:&#10;&#10;Top 10 Fruits You’ve Never Heard Of Part 2&#10;https://www.youtube.com/watch?v=hRdgPyZF45g&amp;feature=youtu.be&#10;Top 10 Fruits You’ve Never Heard Of&#10;https://www.youtube.com/watch?v=OKTej1u-7-0&amp;feature=youtu.be&#10;&#10;Support TTL by using our amazon link: http://amzn.to/2dQQ4nu&#10;Subscribe to our channel! → http://bit.ly/subscribe_to_titantoplist&#10;&#10;For copyright matters please contact: titantoplist@gmail.com&#10;&#10;Intro music thanks to Machinmasound:&#10;Rallying the Defense:&#10;https://www.youtube.com/watch?v=ruPk4RD19Nw&#10;&#10;Titan Top List is a participant in the Amazon Services LLC Associates Program, an affiliate advertising program designed to provide a means for sites to earn advertising fees by advertising and linking to amazon.com" title="Floating Seahorse House">
            <a:hlinkClick r:id="rId3"/>
          </p:cNvPr>
          <p:cNvPicPr preferRelativeResize="0"/>
          <p:nvPr/>
        </p:nvPicPr>
        <p:blipFill>
          <a:blip r:embed="rId4">
            <a:alphaModFix/>
          </a:blip>
          <a:stretch>
            <a:fillRect/>
          </a:stretch>
        </p:blipFill>
        <p:spPr>
          <a:xfrm>
            <a:off x="2398400" y="0"/>
            <a:ext cx="6684625" cy="5013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 your Writer’s Notebook...</a:t>
            </a:r>
            <a:endParaRPr/>
          </a:p>
        </p:txBody>
      </p:sp>
      <p:sp>
        <p:nvSpPr>
          <p:cNvPr id="103" name="Google Shape;103;p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495300" algn="l" rtl="0">
              <a:lnSpc>
                <a:spcPct val="100000"/>
              </a:lnSpc>
              <a:spcBef>
                <a:spcPts val="0"/>
              </a:spcBef>
              <a:spcAft>
                <a:spcPts val="0"/>
              </a:spcAft>
              <a:buSzPts val="4200"/>
              <a:buFont typeface="Economica"/>
              <a:buAutoNum type="arabicPeriod"/>
            </a:pPr>
            <a:r>
              <a:rPr lang="en" sz="4200">
                <a:latin typeface="Economica"/>
                <a:ea typeface="Economica"/>
                <a:cs typeface="Economica"/>
                <a:sym typeface="Economica"/>
              </a:rPr>
              <a:t>Glue the Pros and Cons worksheet on the left side of your writer’s notebook.</a:t>
            </a:r>
            <a:endParaRPr sz="4200">
              <a:latin typeface="Economica"/>
              <a:ea typeface="Economica"/>
              <a:cs typeface="Economica"/>
              <a:sym typeface="Economica"/>
            </a:endParaRPr>
          </a:p>
          <a:p>
            <a:pPr marL="457200" lvl="0" indent="-495300" algn="l" rtl="0">
              <a:lnSpc>
                <a:spcPct val="100000"/>
              </a:lnSpc>
              <a:spcBef>
                <a:spcPts val="0"/>
              </a:spcBef>
              <a:spcAft>
                <a:spcPts val="0"/>
              </a:spcAft>
              <a:buSzPts val="4200"/>
              <a:buFont typeface="Economica"/>
              <a:buAutoNum type="arabicPeriod"/>
            </a:pPr>
            <a:r>
              <a:rPr lang="en" sz="4200">
                <a:latin typeface="Economica"/>
                <a:ea typeface="Economica"/>
                <a:cs typeface="Economica"/>
                <a:sym typeface="Economica"/>
              </a:rPr>
              <a:t>On the right, write a paragraph convincing the reader that your choice of home is the best home.</a:t>
            </a:r>
            <a:endParaRPr sz="4200">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224</Words>
  <Application>Microsoft Macintosh PowerPoint</Application>
  <PresentationFormat>On-screen Show (16:9)</PresentationFormat>
  <Paragraphs>29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Open Sans</vt:lpstr>
      <vt:lpstr>Economica</vt:lpstr>
      <vt:lpstr>Arial</vt:lpstr>
      <vt:lpstr>Luxe</vt:lpstr>
      <vt:lpstr>Unusual Homes</vt:lpstr>
      <vt:lpstr>Facts vs. Opinion</vt:lpstr>
      <vt:lpstr>Fact vs. Opinion (Click to see the answer!)</vt:lpstr>
      <vt:lpstr>Hobbiton Watch this video and fill in the worksheet with pros and cons for this home.  Remember to label each as a fact or opinion.</vt:lpstr>
      <vt:lpstr>Tiny Home Watch this video and fill in the worksheet with pros and cons for this home.  Remember to label each as a fact or opinion. </vt:lpstr>
      <vt:lpstr>Underwater  Home Watch this video and fill in the worksheet with pros and cons for this home.  Remember to label each as a fact or opinion. </vt:lpstr>
      <vt:lpstr>In your Writer’s Notebook...</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Unusual Homes</dc:title>
  <cp:lastModifiedBy>Microsoft Office User</cp:lastModifiedBy>
  <cp:revision>1</cp:revision>
  <dcterms:modified xsi:type="dcterms:W3CDTF">2019-01-07T21:28:29Z</dcterms:modified>
</cp:coreProperties>
</file>